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59" r:id="rId4"/>
    <p:sldId id="270" r:id="rId5"/>
    <p:sldId id="273" r:id="rId6"/>
    <p:sldId id="274" r:id="rId7"/>
    <p:sldId id="275" r:id="rId8"/>
    <p:sldId id="276" r:id="rId9"/>
    <p:sldId id="278" r:id="rId10"/>
    <p:sldId id="263" r:id="rId11"/>
    <p:sldId id="267" r:id="rId12"/>
    <p:sldId id="268" r:id="rId13"/>
    <p:sldId id="258" r:id="rId14"/>
    <p:sldId id="260" r:id="rId15"/>
    <p:sldId id="261" r:id="rId16"/>
    <p:sldId id="262" r:id="rId17"/>
    <p:sldId id="27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özepesen sötét stílus 2 – 1. jelölőszín">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tílus és rács nélkül">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incs stílus, csak rács">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2" d="100"/>
          <a:sy n="102" d="100"/>
        </p:scale>
        <p:origin x="138" y="318"/>
      </p:cViewPr>
      <p:guideLst/>
    </p:cSldViewPr>
  </p:slideViewPr>
  <p:notesTextViewPr>
    <p:cViewPr>
      <p:scale>
        <a:sx n="1" d="1"/>
        <a:sy n="1" d="1"/>
      </p:scale>
      <p:origin x="0" y="0"/>
    </p:cViewPr>
  </p:notesTextViewPr>
  <p:notesViewPr>
    <p:cSldViewPr snapToGrid="0">
      <p:cViewPr>
        <p:scale>
          <a:sx n="125" d="100"/>
          <a:sy n="125" d="100"/>
        </p:scale>
        <p:origin x="3012" y="-112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40CA30-045A-493B-82F1-F4179B508106}" type="datetimeFigureOut">
              <a:rPr lang="en-US" smtClean="0"/>
              <a:t>4/21/2023</a:t>
            </a:fld>
            <a:endParaRPr lang="en-US"/>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F0908F-6A6E-4877-BEFD-C8575B520443}" type="slidenum">
              <a:rPr lang="en-US" smtClean="0"/>
              <a:t>‹#›</a:t>
            </a:fld>
            <a:endParaRPr lang="en-US"/>
          </a:p>
        </p:txBody>
      </p:sp>
    </p:spTree>
    <p:extLst>
      <p:ext uri="{BB962C8B-B14F-4D97-AF65-F5344CB8AC3E}">
        <p14:creationId xmlns:p14="http://schemas.microsoft.com/office/powerpoint/2010/main" val="3282666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modernwartech.blog.hu/2019/07/26/a_tupoljev_tu-22m_bombazorepulogep"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a:buFont typeface="Arial" panose="020B0604020202020204" pitchFamily="34" charset="0"/>
              <a:buChar char="•"/>
            </a:pPr>
            <a:r>
              <a:rPr lang="en-GB" dirty="0"/>
              <a:t>Know more in the subject than your peers know, they will ask questions</a:t>
            </a:r>
          </a:p>
          <a:p>
            <a:pPr>
              <a:buFont typeface="Arial" panose="020B0604020202020204" pitchFamily="34" charset="0"/>
              <a:buChar char="•"/>
            </a:pPr>
            <a:r>
              <a:rPr lang="en-GB" dirty="0"/>
              <a:t>Set the scene, add context, explain why is this topic is interesting</a:t>
            </a:r>
          </a:p>
          <a:p>
            <a:pPr>
              <a:buFont typeface="Arial" panose="020B0604020202020204" pitchFamily="34" charset="0"/>
              <a:buChar char="•"/>
            </a:pPr>
            <a:r>
              <a:rPr lang="en-GB" dirty="0"/>
              <a:t>How it fits to existing topic? What's the connection to already learned subjects?</a:t>
            </a:r>
          </a:p>
          <a:p>
            <a:pPr>
              <a:buFont typeface="Arial" panose="020B0604020202020204" pitchFamily="34" charset="0"/>
              <a:buChar char="•"/>
            </a:pPr>
            <a:r>
              <a:rPr lang="en-GB" dirty="0"/>
              <a:t>Is there a typical use-case for the subject you present?</a:t>
            </a:r>
          </a:p>
          <a:p>
            <a:pPr>
              <a:buFont typeface="Arial" panose="020B0604020202020204" pitchFamily="34" charset="0"/>
              <a:buChar char="•"/>
            </a:pPr>
            <a:r>
              <a:rPr lang="en-GB" dirty="0"/>
              <a:t>Add references, screenshots and diagrams to underpin your talk</a:t>
            </a:r>
          </a:p>
          <a:p>
            <a:pPr>
              <a:buFont typeface="Arial" panose="020B0604020202020204" pitchFamily="34" charset="0"/>
              <a:buChar char="•"/>
            </a:pPr>
            <a:r>
              <a:rPr lang="en-GB" dirty="0"/>
              <a:t>Be precise, to the point, but don't exaggerate in detail</a:t>
            </a:r>
          </a:p>
          <a:p>
            <a:pPr>
              <a:buFont typeface="Arial" panose="020B0604020202020204" pitchFamily="34" charset="0"/>
              <a:buChar char="•"/>
            </a:pPr>
            <a:r>
              <a:rPr lang="en-GB" dirty="0"/>
              <a:t>Show code examples as much as possible</a:t>
            </a:r>
          </a:p>
          <a:p>
            <a:pPr>
              <a:buFont typeface="Arial" panose="020B0604020202020204" pitchFamily="34" charset="0"/>
              <a:buChar char="•"/>
            </a:pPr>
            <a:r>
              <a:rPr lang="en-GB" dirty="0"/>
              <a:t>At the end, summarize what you just talked about</a:t>
            </a:r>
          </a:p>
          <a:p>
            <a:pPr>
              <a:buFont typeface="Arial" panose="020B0604020202020204" pitchFamily="34" charset="0"/>
              <a:buChar char="•"/>
            </a:pPr>
            <a:r>
              <a:rPr lang="en-GB" dirty="0"/>
              <a:t>Add a page with links to your resources where anyone can learn more</a:t>
            </a:r>
          </a:p>
          <a:p>
            <a:endParaRPr lang="en-US" dirty="0"/>
          </a:p>
        </p:txBody>
      </p:sp>
      <p:sp>
        <p:nvSpPr>
          <p:cNvPr id="4" name="Dia számának helye 3"/>
          <p:cNvSpPr>
            <a:spLocks noGrp="1"/>
          </p:cNvSpPr>
          <p:nvPr>
            <p:ph type="sldNum" sz="quarter" idx="5"/>
          </p:nvPr>
        </p:nvSpPr>
        <p:spPr/>
        <p:txBody>
          <a:bodyPr/>
          <a:lstStyle/>
          <a:p>
            <a:fld id="{F1F0908F-6A6E-4877-BEFD-C8575B520443}" type="slidenum">
              <a:rPr lang="en-US" smtClean="0"/>
              <a:t>2</a:t>
            </a:fld>
            <a:endParaRPr lang="en-US"/>
          </a:p>
        </p:txBody>
      </p:sp>
    </p:spTree>
    <p:extLst>
      <p:ext uri="{BB962C8B-B14F-4D97-AF65-F5344CB8AC3E}">
        <p14:creationId xmlns:p14="http://schemas.microsoft.com/office/powerpoint/2010/main" val="40087910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en-US"/>
          </a:p>
        </p:txBody>
      </p:sp>
      <p:sp>
        <p:nvSpPr>
          <p:cNvPr id="4" name="Dia számának helye 3"/>
          <p:cNvSpPr>
            <a:spLocks noGrp="1"/>
          </p:cNvSpPr>
          <p:nvPr>
            <p:ph type="sldNum" sz="quarter" idx="5"/>
          </p:nvPr>
        </p:nvSpPr>
        <p:spPr/>
        <p:txBody>
          <a:bodyPr/>
          <a:lstStyle/>
          <a:p>
            <a:fld id="{F1F0908F-6A6E-4877-BEFD-C8575B520443}" type="slidenum">
              <a:rPr lang="en-US" smtClean="0"/>
              <a:t>13</a:t>
            </a:fld>
            <a:endParaRPr lang="en-US"/>
          </a:p>
        </p:txBody>
      </p:sp>
    </p:spTree>
    <p:extLst>
      <p:ext uri="{BB962C8B-B14F-4D97-AF65-F5344CB8AC3E}">
        <p14:creationId xmlns:p14="http://schemas.microsoft.com/office/powerpoint/2010/main" val="36840565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en-US"/>
          </a:p>
        </p:txBody>
      </p:sp>
      <p:sp>
        <p:nvSpPr>
          <p:cNvPr id="4" name="Dia számának helye 3"/>
          <p:cNvSpPr>
            <a:spLocks noGrp="1"/>
          </p:cNvSpPr>
          <p:nvPr>
            <p:ph type="sldNum" sz="quarter" idx="5"/>
          </p:nvPr>
        </p:nvSpPr>
        <p:spPr/>
        <p:txBody>
          <a:bodyPr/>
          <a:lstStyle/>
          <a:p>
            <a:fld id="{F1F0908F-6A6E-4877-BEFD-C8575B520443}" type="slidenum">
              <a:rPr lang="en-US" smtClean="0"/>
              <a:t>14</a:t>
            </a:fld>
            <a:endParaRPr lang="en-US"/>
          </a:p>
        </p:txBody>
      </p:sp>
    </p:spTree>
    <p:extLst>
      <p:ext uri="{BB962C8B-B14F-4D97-AF65-F5344CB8AC3E}">
        <p14:creationId xmlns:p14="http://schemas.microsoft.com/office/powerpoint/2010/main" val="3319047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algn="just"/>
            <a:r>
              <a:rPr lang="en-GB" dirty="0"/>
              <a:t>A regular expression (shortened as regex or </a:t>
            </a:r>
            <a:r>
              <a:rPr lang="en-GB" dirty="0" err="1"/>
              <a:t>regexp</a:t>
            </a:r>
            <a:r>
              <a:rPr lang="en-GB" dirty="0"/>
              <a:t>;</a:t>
            </a:r>
            <a:r>
              <a:rPr lang="hu-HU" dirty="0"/>
              <a:t> </a:t>
            </a:r>
            <a:r>
              <a:rPr lang="en-GB" dirty="0"/>
              <a:t>sometimes referred to as rational expression) is a sequence of characters that specifies a match pattern in text. Usually such patterns are used by string-searching algorithms for "find" or "find and replace" operations on strings, or for input validation. Regular expression techniques are developed in theoretical computer science and formal language theory.</a:t>
            </a:r>
            <a:endParaRPr lang="hu-HU" dirty="0"/>
          </a:p>
          <a:p>
            <a:pPr algn="just"/>
            <a:endParaRPr lang="hu-HU" dirty="0"/>
          </a:p>
          <a:p>
            <a:pPr algn="just"/>
            <a:r>
              <a:rPr lang="hu-HU" dirty="0" err="1"/>
              <a:t>Regex</a:t>
            </a:r>
            <a:r>
              <a:rPr lang="hu-HU" dirty="0"/>
              <a:t> is </a:t>
            </a:r>
            <a:r>
              <a:rPr lang="hu-HU" dirty="0" err="1"/>
              <a:t>used</a:t>
            </a:r>
            <a:r>
              <a:rPr lang="hu-HU" dirty="0"/>
              <a:t> </a:t>
            </a:r>
            <a:r>
              <a:rPr lang="hu-HU" dirty="0" err="1"/>
              <a:t>widely</a:t>
            </a:r>
            <a:r>
              <a:rPr lang="hu-HU" dirty="0"/>
              <a:t> </a:t>
            </a:r>
            <a:r>
              <a:rPr lang="hu-HU" dirty="0" err="1"/>
              <a:t>used</a:t>
            </a:r>
            <a:r>
              <a:rPr lang="hu-HU" dirty="0"/>
              <a:t> in:</a:t>
            </a:r>
          </a:p>
          <a:p>
            <a:pPr marL="171450" indent="-171450" algn="just">
              <a:buFont typeface="Arial" panose="020B0604020202020204" pitchFamily="34" charset="0"/>
              <a:buChar char="•"/>
            </a:pPr>
            <a:r>
              <a:rPr lang="hu-HU" dirty="0"/>
              <a:t>Web </a:t>
            </a:r>
            <a:r>
              <a:rPr lang="hu-HU" dirty="0" err="1"/>
              <a:t>scraping</a:t>
            </a:r>
            <a:endParaRPr lang="hu-HU" dirty="0"/>
          </a:p>
          <a:p>
            <a:pPr marL="171450" indent="-171450" algn="just">
              <a:buFont typeface="Arial" panose="020B0604020202020204" pitchFamily="34" charset="0"/>
              <a:buChar char="•"/>
            </a:pPr>
            <a:r>
              <a:rPr lang="hu-HU" dirty="0"/>
              <a:t>Big </a:t>
            </a:r>
            <a:r>
              <a:rPr lang="hu-HU" dirty="0" err="1"/>
              <a:t>data</a:t>
            </a:r>
            <a:endParaRPr lang="hu-HU" dirty="0"/>
          </a:p>
          <a:p>
            <a:pPr marL="171450" indent="-171450" algn="just">
              <a:buFont typeface="Arial" panose="020B0604020202020204" pitchFamily="34" charset="0"/>
              <a:buChar char="•"/>
            </a:pPr>
            <a:r>
              <a:rPr lang="hu-HU" dirty="0" err="1"/>
              <a:t>Compilers</a:t>
            </a:r>
            <a:endParaRPr lang="en-US" dirty="0"/>
          </a:p>
        </p:txBody>
      </p:sp>
      <p:sp>
        <p:nvSpPr>
          <p:cNvPr id="4" name="Dia számának helye 3"/>
          <p:cNvSpPr>
            <a:spLocks noGrp="1"/>
          </p:cNvSpPr>
          <p:nvPr>
            <p:ph type="sldNum" sz="quarter" idx="5"/>
          </p:nvPr>
        </p:nvSpPr>
        <p:spPr/>
        <p:txBody>
          <a:bodyPr/>
          <a:lstStyle/>
          <a:p>
            <a:fld id="{F1F0908F-6A6E-4877-BEFD-C8575B520443}" type="slidenum">
              <a:rPr lang="en-US" smtClean="0"/>
              <a:t>3</a:t>
            </a:fld>
            <a:endParaRPr lang="en-US"/>
          </a:p>
        </p:txBody>
      </p:sp>
    </p:spTree>
    <p:extLst>
      <p:ext uri="{BB962C8B-B14F-4D97-AF65-F5344CB8AC3E}">
        <p14:creationId xmlns:p14="http://schemas.microsoft.com/office/powerpoint/2010/main" val="4128858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algn="just"/>
            <a:r>
              <a:rPr lang="en-GB" dirty="0"/>
              <a:t>1951: The regular expression was invented in 1951 by Stephen Cole Kleene for purely </a:t>
            </a:r>
            <a:r>
              <a:rPr lang="en-GB" dirty="0" err="1"/>
              <a:t>theorethical</a:t>
            </a:r>
            <a:r>
              <a:rPr lang="en-GB" dirty="0"/>
              <a:t> </a:t>
            </a:r>
            <a:r>
              <a:rPr lang="en-GB" dirty="0" err="1"/>
              <a:t>purpos</a:t>
            </a:r>
            <a:r>
              <a:rPr lang="en-GB" dirty="0"/>
              <a:t>: to examine if a language in </a:t>
            </a:r>
            <a:r>
              <a:rPr lang="en-GB" dirty="0" err="1"/>
              <a:t>theorethical</a:t>
            </a:r>
            <a:r>
              <a:rPr lang="en-GB" dirty="0"/>
              <a:t> computer science fits the requirements of regular language.</a:t>
            </a:r>
          </a:p>
          <a:p>
            <a:pPr algn="just"/>
            <a:r>
              <a:rPr lang="en-GB" dirty="0"/>
              <a:t>1968: In the revolutionary year Ken Thompson built it in to the Quick Editor, that was used for ed editor and from where is was transferred to grep application in Unix. Thompson used the regex in his compiler for lexical analysis.</a:t>
            </a:r>
          </a:p>
          <a:p>
            <a:pPr algn="just"/>
            <a:r>
              <a:rPr lang="en-GB" dirty="0"/>
              <a:t>1970s: The regex matures much and grown into many applications like vi etc. under the </a:t>
            </a:r>
            <a:r>
              <a:rPr lang="en-GB" dirty="0" err="1"/>
              <a:t>umberella</a:t>
            </a:r>
            <a:r>
              <a:rPr lang="en-GB" dirty="0"/>
              <a:t> of the Bell Laboratories. At this time Richard Matthew Stallman integrated regex into Emacs text editor, but with incompatible syntax.</a:t>
            </a:r>
          </a:p>
          <a:p>
            <a:pPr algn="just"/>
            <a:r>
              <a:rPr lang="en-GB" dirty="0"/>
              <a:t>1980s: A huge boom </a:t>
            </a:r>
            <a:r>
              <a:rPr lang="en-GB" dirty="0" err="1"/>
              <a:t>occured</a:t>
            </a:r>
            <a:r>
              <a:rPr lang="en-GB" dirty="0"/>
              <a:t> when regex was built and its use evolved greatly in Perl programming language.</a:t>
            </a:r>
          </a:p>
          <a:p>
            <a:pPr algn="just"/>
            <a:r>
              <a:rPr lang="en-GB" dirty="0"/>
              <a:t>1997: The next huge jump was when Philip Hazel created the Perl Compatible Regular Expression library that expanded and expanded and is widely </a:t>
            </a:r>
            <a:r>
              <a:rPr lang="en-GB" dirty="0" err="1"/>
              <a:t>concidered</a:t>
            </a:r>
            <a:r>
              <a:rPr lang="en-GB" dirty="0"/>
              <a:t> today as the best regex toolkit. This was later built in PHP and Apache HTTP Server.</a:t>
            </a:r>
          </a:p>
          <a:p>
            <a:pPr algn="just"/>
            <a:r>
              <a:rPr lang="en-GB" dirty="0"/>
              <a:t>2010s: In the 2010s even special, FPGA or GPU based </a:t>
            </a:r>
            <a:r>
              <a:rPr lang="en-GB" dirty="0" err="1"/>
              <a:t>hardwares</a:t>
            </a:r>
            <a:r>
              <a:rPr lang="en-GB" dirty="0"/>
              <a:t> were designed just to carry out regex searches.</a:t>
            </a:r>
          </a:p>
          <a:p>
            <a:pPr algn="just"/>
            <a:r>
              <a:rPr lang="en-GB" dirty="0"/>
              <a:t>Today: Today regex libraries are available for al major programming languages, like Java, Python, C, C++.</a:t>
            </a:r>
          </a:p>
        </p:txBody>
      </p:sp>
      <p:sp>
        <p:nvSpPr>
          <p:cNvPr id="4" name="Dia számának helye 3"/>
          <p:cNvSpPr>
            <a:spLocks noGrp="1"/>
          </p:cNvSpPr>
          <p:nvPr>
            <p:ph type="sldNum" sz="quarter" idx="5"/>
          </p:nvPr>
        </p:nvSpPr>
        <p:spPr/>
        <p:txBody>
          <a:bodyPr/>
          <a:lstStyle/>
          <a:p>
            <a:fld id="{F1F0908F-6A6E-4877-BEFD-C8575B520443}" type="slidenum">
              <a:rPr lang="en-US" smtClean="0"/>
              <a:t>4</a:t>
            </a:fld>
            <a:endParaRPr lang="en-US"/>
          </a:p>
        </p:txBody>
      </p:sp>
    </p:spTree>
    <p:extLst>
      <p:ext uri="{BB962C8B-B14F-4D97-AF65-F5344CB8AC3E}">
        <p14:creationId xmlns:p14="http://schemas.microsoft.com/office/powerpoint/2010/main" val="1916512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algn="just"/>
            <a:r>
              <a:rPr lang="hu-HU" dirty="0" err="1"/>
              <a:t>There</a:t>
            </a:r>
            <a:r>
              <a:rPr lang="hu-HU" dirty="0"/>
              <a:t> </a:t>
            </a:r>
            <a:r>
              <a:rPr lang="hu-HU" dirty="0" err="1"/>
              <a:t>are</a:t>
            </a:r>
            <a:r>
              <a:rPr lang="hu-HU" dirty="0"/>
              <a:t> </a:t>
            </a:r>
            <a:r>
              <a:rPr lang="hu-HU" dirty="0" err="1"/>
              <a:t>two</a:t>
            </a:r>
            <a:r>
              <a:rPr lang="hu-HU" dirty="0"/>
              <a:t> </a:t>
            </a:r>
            <a:r>
              <a:rPr lang="hu-HU" dirty="0" err="1"/>
              <a:t>schools</a:t>
            </a:r>
            <a:r>
              <a:rPr lang="hu-HU" dirty="0"/>
              <a:t> of </a:t>
            </a:r>
            <a:r>
              <a:rPr lang="hu-HU" dirty="0" err="1"/>
              <a:t>regex</a:t>
            </a:r>
            <a:r>
              <a:rPr lang="hu-HU" dirty="0"/>
              <a:t> </a:t>
            </a:r>
            <a:r>
              <a:rPr lang="hu-HU" dirty="0" err="1"/>
              <a:t>schools</a:t>
            </a:r>
            <a:r>
              <a:rPr lang="hu-HU" dirty="0"/>
              <a:t>:</a:t>
            </a:r>
          </a:p>
          <a:p>
            <a:pPr marL="228600" indent="-228600" algn="just">
              <a:buAutoNum type="arabicPeriod"/>
            </a:pPr>
            <a:r>
              <a:rPr lang="hu-HU" dirty="0"/>
              <a:t>POSIX (</a:t>
            </a:r>
            <a:r>
              <a:rPr lang="en-US" b="1" dirty="0"/>
              <a:t>P</a:t>
            </a:r>
            <a:r>
              <a:rPr lang="en-US" dirty="0"/>
              <a:t>ortable </a:t>
            </a:r>
            <a:r>
              <a:rPr lang="en-US" b="1" dirty="0"/>
              <a:t>O</a:t>
            </a:r>
            <a:r>
              <a:rPr lang="en-US" dirty="0"/>
              <a:t>perating </a:t>
            </a:r>
            <a:r>
              <a:rPr lang="en-US" b="1" dirty="0"/>
              <a:t>S</a:t>
            </a:r>
            <a:r>
              <a:rPr lang="en-US" dirty="0"/>
              <a:t>ystem </a:t>
            </a:r>
            <a:r>
              <a:rPr lang="en-US" b="1" dirty="0"/>
              <a:t>I</a:t>
            </a:r>
            <a:r>
              <a:rPr lang="en-US" dirty="0"/>
              <a:t>nterface for </a:t>
            </a:r>
            <a:r>
              <a:rPr lang="en-US" dirty="0" err="1"/>
              <a:t>uni</a:t>
            </a:r>
            <a:r>
              <a:rPr lang="en-US" b="1" dirty="0" err="1"/>
              <a:t>X</a:t>
            </a:r>
            <a:r>
              <a:rPr lang="hu-HU" dirty="0"/>
              <a:t>)</a:t>
            </a:r>
          </a:p>
          <a:p>
            <a:pPr marL="228600" indent="-228600" algn="just">
              <a:buAutoNum type="arabicPeriod"/>
            </a:pPr>
            <a:r>
              <a:rPr lang="hu-HU" dirty="0"/>
              <a:t>PCRE (</a:t>
            </a:r>
            <a:r>
              <a:rPr lang="hu-HU" dirty="0" err="1"/>
              <a:t>Perl</a:t>
            </a:r>
            <a:r>
              <a:rPr lang="hu-HU" dirty="0"/>
              <a:t> </a:t>
            </a:r>
            <a:r>
              <a:rPr lang="hu-HU" dirty="0" err="1"/>
              <a:t>Compatible</a:t>
            </a:r>
            <a:r>
              <a:rPr lang="hu-HU" dirty="0"/>
              <a:t> </a:t>
            </a:r>
            <a:r>
              <a:rPr lang="hu-HU" dirty="0" err="1"/>
              <a:t>Regular</a:t>
            </a:r>
            <a:r>
              <a:rPr lang="hu-HU" dirty="0"/>
              <a:t> Expression)</a:t>
            </a:r>
          </a:p>
          <a:p>
            <a:pPr algn="just"/>
            <a:r>
              <a:rPr lang="hu-HU" dirty="0" err="1"/>
              <a:t>This</a:t>
            </a:r>
            <a:r>
              <a:rPr lang="hu-HU" dirty="0"/>
              <a:t> </a:t>
            </a:r>
            <a:r>
              <a:rPr lang="hu-HU" dirty="0" err="1"/>
              <a:t>slide</a:t>
            </a:r>
            <a:r>
              <a:rPr lang="hu-HU" dirty="0"/>
              <a:t> is a </a:t>
            </a:r>
            <a:r>
              <a:rPr lang="hu-HU" dirty="0" err="1"/>
              <a:t>quick</a:t>
            </a:r>
            <a:r>
              <a:rPr lang="hu-HU" dirty="0"/>
              <a:t> </a:t>
            </a:r>
            <a:r>
              <a:rPr lang="hu-HU" dirty="0" err="1"/>
              <a:t>overveiw</a:t>
            </a:r>
            <a:r>
              <a:rPr lang="hu-HU" dirty="0"/>
              <a:t> </a:t>
            </a:r>
            <a:r>
              <a:rPr lang="hu-HU" dirty="0" err="1"/>
              <a:t>into</a:t>
            </a:r>
            <a:r>
              <a:rPr lang="hu-HU" dirty="0"/>
              <a:t> </a:t>
            </a:r>
            <a:r>
              <a:rPr lang="hu-HU" dirty="0" err="1"/>
              <a:t>the</a:t>
            </a:r>
            <a:r>
              <a:rPr lang="hu-HU" dirty="0"/>
              <a:t> </a:t>
            </a:r>
            <a:r>
              <a:rPr lang="hu-HU" dirty="0" err="1"/>
              <a:t>regex</a:t>
            </a:r>
            <a:r>
              <a:rPr lang="hu-HU" dirty="0"/>
              <a:t> </a:t>
            </a:r>
            <a:r>
              <a:rPr lang="hu-HU" dirty="0" err="1"/>
              <a:t>metacharacters</a:t>
            </a:r>
            <a:r>
              <a:rPr lang="hu-HU" dirty="0"/>
              <a:t> and </a:t>
            </a:r>
            <a:r>
              <a:rPr lang="hu-HU" dirty="0" err="1"/>
              <a:t>their</a:t>
            </a:r>
            <a:r>
              <a:rPr lang="hu-HU" dirty="0"/>
              <a:t> </a:t>
            </a:r>
            <a:r>
              <a:rPr lang="hu-HU" dirty="0" err="1"/>
              <a:t>use</a:t>
            </a:r>
            <a:r>
              <a:rPr lang="hu-HU" dirty="0"/>
              <a:t> and </a:t>
            </a:r>
            <a:r>
              <a:rPr lang="hu-HU" dirty="0" err="1"/>
              <a:t>it</a:t>
            </a:r>
            <a:r>
              <a:rPr lang="hu-HU" dirty="0"/>
              <a:t> show </a:t>
            </a:r>
            <a:r>
              <a:rPr lang="hu-HU" dirty="0" err="1"/>
              <a:t>that</a:t>
            </a:r>
            <a:r>
              <a:rPr lang="hu-HU" dirty="0"/>
              <a:t> </a:t>
            </a:r>
            <a:r>
              <a:rPr lang="hu-HU" dirty="0" err="1"/>
              <a:t>already</a:t>
            </a:r>
            <a:r>
              <a:rPr lang="hu-HU" dirty="0"/>
              <a:t> here, </a:t>
            </a:r>
            <a:r>
              <a:rPr lang="hu-HU" dirty="0" err="1"/>
              <a:t>at</a:t>
            </a:r>
            <a:r>
              <a:rPr lang="hu-HU" dirty="0"/>
              <a:t> </a:t>
            </a:r>
            <a:r>
              <a:rPr lang="hu-HU" dirty="0" err="1"/>
              <a:t>the</a:t>
            </a:r>
            <a:r>
              <a:rPr lang="hu-HU" dirty="0"/>
              <a:t> most </a:t>
            </a:r>
            <a:r>
              <a:rPr lang="hu-HU" dirty="0" err="1"/>
              <a:t>basic</a:t>
            </a:r>
            <a:r>
              <a:rPr lang="hu-HU" dirty="0"/>
              <a:t> </a:t>
            </a:r>
            <a:r>
              <a:rPr lang="hu-HU" dirty="0" err="1"/>
              <a:t>level</a:t>
            </a:r>
            <a:r>
              <a:rPr lang="hu-HU" dirty="0"/>
              <a:t> </a:t>
            </a:r>
            <a:r>
              <a:rPr lang="hu-HU" dirty="0" err="1"/>
              <a:t>there</a:t>
            </a:r>
            <a:r>
              <a:rPr lang="hu-HU" dirty="0"/>
              <a:t> is a </a:t>
            </a:r>
            <a:r>
              <a:rPr lang="hu-HU" dirty="0" err="1"/>
              <a:t>difference</a:t>
            </a:r>
            <a:r>
              <a:rPr lang="hu-HU" dirty="0"/>
              <a:t> </a:t>
            </a:r>
            <a:r>
              <a:rPr lang="hu-HU" dirty="0" err="1"/>
              <a:t>among</a:t>
            </a:r>
            <a:r>
              <a:rPr lang="hu-HU" dirty="0"/>
              <a:t> </a:t>
            </a:r>
            <a:r>
              <a:rPr lang="hu-HU" dirty="0" err="1"/>
              <a:t>them</a:t>
            </a:r>
            <a:r>
              <a:rPr lang="hu-HU" dirty="0"/>
              <a:t> </a:t>
            </a:r>
            <a:r>
              <a:rPr lang="hu-HU" dirty="0" err="1"/>
              <a:t>that</a:t>
            </a:r>
            <a:r>
              <a:rPr lang="hu-HU" dirty="0"/>
              <a:t> </a:t>
            </a:r>
            <a:r>
              <a:rPr lang="hu-HU" dirty="0" err="1"/>
              <a:t>make</a:t>
            </a:r>
            <a:r>
              <a:rPr lang="hu-HU" dirty="0"/>
              <a:t> </a:t>
            </a:r>
            <a:r>
              <a:rPr lang="hu-HU" dirty="0" err="1"/>
              <a:t>them</a:t>
            </a:r>
            <a:r>
              <a:rPr lang="hu-HU" dirty="0"/>
              <a:t> </a:t>
            </a:r>
            <a:r>
              <a:rPr lang="hu-HU" dirty="0" err="1"/>
              <a:t>incompatible</a:t>
            </a:r>
            <a:r>
              <a:rPr lang="hu-HU" dirty="0"/>
              <a:t>. </a:t>
            </a:r>
            <a:r>
              <a:rPr lang="hu-HU" dirty="0" err="1"/>
              <a:t>At</a:t>
            </a:r>
            <a:r>
              <a:rPr lang="hu-HU" dirty="0"/>
              <a:t> </a:t>
            </a:r>
            <a:r>
              <a:rPr lang="hu-HU" dirty="0" err="1"/>
              <a:t>least</a:t>
            </a:r>
            <a:r>
              <a:rPr lang="hu-HU" dirty="0"/>
              <a:t> PCRE </a:t>
            </a:r>
            <a:r>
              <a:rPr lang="hu-HU" dirty="0" err="1"/>
              <a:t>can</a:t>
            </a:r>
            <a:r>
              <a:rPr lang="hu-HU" dirty="0"/>
              <a:t> </a:t>
            </a:r>
            <a:r>
              <a:rPr lang="hu-HU" dirty="0" err="1"/>
              <a:t>not</a:t>
            </a:r>
            <a:r>
              <a:rPr lang="hu-HU" dirty="0"/>
              <a:t> be </a:t>
            </a:r>
            <a:r>
              <a:rPr lang="hu-HU" dirty="0" err="1"/>
              <a:t>used</a:t>
            </a:r>
            <a:r>
              <a:rPr lang="hu-HU" dirty="0"/>
              <a:t> </a:t>
            </a:r>
            <a:r>
              <a:rPr lang="hu-HU" dirty="0" err="1"/>
              <a:t>under</a:t>
            </a:r>
            <a:r>
              <a:rPr lang="hu-HU" dirty="0"/>
              <a:t> Unix </a:t>
            </a:r>
            <a:r>
              <a:rPr lang="hu-HU" dirty="0" err="1"/>
              <a:t>directly</a:t>
            </a:r>
            <a:r>
              <a:rPr lang="hu-HU" dirty="0"/>
              <a:t>, </a:t>
            </a:r>
            <a:r>
              <a:rPr lang="hu-HU" dirty="0" err="1"/>
              <a:t>without</a:t>
            </a:r>
            <a:r>
              <a:rPr lang="hu-HU" dirty="0"/>
              <a:t> </a:t>
            </a:r>
            <a:r>
              <a:rPr lang="hu-HU" dirty="0" err="1"/>
              <a:t>transformation</a:t>
            </a:r>
            <a:r>
              <a:rPr lang="hu-HU" dirty="0"/>
              <a:t>.</a:t>
            </a:r>
          </a:p>
          <a:p>
            <a:pPr algn="just"/>
            <a:endParaRPr lang="hu-HU" dirty="0"/>
          </a:p>
          <a:p>
            <a:pPr algn="just"/>
            <a:r>
              <a:rPr lang="hu-HU" dirty="0"/>
              <a:t>The PCRE </a:t>
            </a:r>
            <a:r>
              <a:rPr lang="hu-HU" dirty="0" err="1"/>
              <a:t>indtroduced</a:t>
            </a:r>
            <a:r>
              <a:rPr lang="hu-HU" dirty="0"/>
              <a:t> a </a:t>
            </a:r>
            <a:r>
              <a:rPr lang="hu-HU" dirty="0" err="1"/>
              <a:t>wide</a:t>
            </a:r>
            <a:r>
              <a:rPr lang="hu-HU" dirty="0"/>
              <a:t> </a:t>
            </a:r>
            <a:r>
              <a:rPr lang="hu-HU" dirty="0" err="1"/>
              <a:t>range</a:t>
            </a:r>
            <a:r>
              <a:rPr lang="hu-HU" dirty="0"/>
              <a:t> of </a:t>
            </a:r>
            <a:r>
              <a:rPr lang="hu-HU" dirty="0" err="1"/>
              <a:t>classes</a:t>
            </a:r>
            <a:r>
              <a:rPr lang="hu-HU" dirty="0"/>
              <a:t> and </a:t>
            </a:r>
            <a:r>
              <a:rPr lang="hu-HU" dirty="0" err="1"/>
              <a:t>special</a:t>
            </a:r>
            <a:r>
              <a:rPr lang="hu-HU" dirty="0"/>
              <a:t> </a:t>
            </a:r>
            <a:r>
              <a:rPr lang="hu-HU" dirty="0" err="1"/>
              <a:t>escape</a:t>
            </a:r>
            <a:r>
              <a:rPr lang="hu-HU" dirty="0"/>
              <a:t> </a:t>
            </a:r>
            <a:r>
              <a:rPr lang="hu-HU" dirty="0" err="1"/>
              <a:t>characters</a:t>
            </a:r>
            <a:r>
              <a:rPr lang="hu-HU" dirty="0"/>
              <a:t> </a:t>
            </a:r>
            <a:r>
              <a:rPr lang="hu-HU" dirty="0" err="1"/>
              <a:t>as</a:t>
            </a:r>
            <a:r>
              <a:rPr lang="hu-HU" dirty="0"/>
              <a:t> a </a:t>
            </a:r>
            <a:r>
              <a:rPr lang="hu-HU" dirty="0" err="1"/>
              <a:t>superset</a:t>
            </a:r>
            <a:r>
              <a:rPr lang="hu-HU" dirty="0"/>
              <a:t> </a:t>
            </a:r>
            <a:r>
              <a:rPr lang="hu-HU" dirty="0" err="1"/>
              <a:t>to</a:t>
            </a:r>
            <a:r>
              <a:rPr lang="hu-HU" dirty="0"/>
              <a:t> POSIX </a:t>
            </a:r>
            <a:r>
              <a:rPr lang="hu-HU" dirty="0" err="1"/>
              <a:t>regex</a:t>
            </a:r>
            <a:r>
              <a:rPr lang="hu-HU" dirty="0"/>
              <a:t>. </a:t>
            </a:r>
            <a:r>
              <a:rPr lang="hu-HU" dirty="0" err="1"/>
              <a:t>That</a:t>
            </a:r>
            <a:r>
              <a:rPr lang="hu-HU" dirty="0"/>
              <a:t> </a:t>
            </a:r>
            <a:r>
              <a:rPr lang="hu-HU" dirty="0" err="1"/>
              <a:t>result</a:t>
            </a:r>
            <a:r>
              <a:rPr lang="hu-HU" dirty="0"/>
              <a:t> in a </a:t>
            </a:r>
            <a:r>
              <a:rPr lang="hu-HU" dirty="0" err="1"/>
              <a:t>much</a:t>
            </a:r>
            <a:r>
              <a:rPr lang="hu-HU" dirty="0"/>
              <a:t> more </a:t>
            </a:r>
            <a:r>
              <a:rPr lang="hu-HU" dirty="0" err="1"/>
              <a:t>readable</a:t>
            </a:r>
            <a:r>
              <a:rPr lang="hu-HU" dirty="0"/>
              <a:t> </a:t>
            </a:r>
            <a:r>
              <a:rPr lang="hu-HU" dirty="0" err="1"/>
              <a:t>regex</a:t>
            </a:r>
            <a:r>
              <a:rPr lang="hu-HU" dirty="0"/>
              <a:t> </a:t>
            </a:r>
            <a:r>
              <a:rPr lang="hu-HU" dirty="0" err="1"/>
              <a:t>code</a:t>
            </a:r>
            <a:r>
              <a:rPr lang="hu-HU" dirty="0"/>
              <a:t> and </a:t>
            </a:r>
            <a:r>
              <a:rPr lang="hu-HU" dirty="0" err="1"/>
              <a:t>established</a:t>
            </a:r>
            <a:r>
              <a:rPr lang="hu-HU" dirty="0"/>
              <a:t> </a:t>
            </a:r>
            <a:r>
              <a:rPr lang="hu-HU" dirty="0" err="1"/>
              <a:t>the</a:t>
            </a:r>
            <a:r>
              <a:rPr lang="hu-HU" dirty="0"/>
              <a:t> </a:t>
            </a:r>
            <a:r>
              <a:rPr lang="hu-HU" dirty="0" err="1"/>
              <a:t>overwhelming</a:t>
            </a:r>
            <a:r>
              <a:rPr lang="hu-HU" dirty="0"/>
              <a:t> </a:t>
            </a:r>
            <a:r>
              <a:rPr lang="hu-HU" dirty="0" err="1"/>
              <a:t>popularity</a:t>
            </a:r>
            <a:r>
              <a:rPr lang="hu-HU" dirty="0"/>
              <a:t> of PCRE </a:t>
            </a:r>
            <a:r>
              <a:rPr lang="hu-HU" dirty="0" err="1"/>
              <a:t>above</a:t>
            </a:r>
            <a:r>
              <a:rPr lang="hu-HU" dirty="0"/>
              <a:t> </a:t>
            </a:r>
            <a:r>
              <a:rPr lang="hu-HU" dirty="0" err="1"/>
              <a:t>the</a:t>
            </a:r>
            <a:r>
              <a:rPr lang="hu-HU" dirty="0"/>
              <a:t> </a:t>
            </a:r>
            <a:r>
              <a:rPr lang="hu-HU" dirty="0" err="1"/>
              <a:t>other</a:t>
            </a:r>
            <a:r>
              <a:rPr lang="hu-HU" dirty="0"/>
              <a:t>.</a:t>
            </a:r>
          </a:p>
          <a:p>
            <a:pPr algn="just"/>
            <a:endParaRPr lang="en-US" dirty="0"/>
          </a:p>
        </p:txBody>
      </p:sp>
      <p:sp>
        <p:nvSpPr>
          <p:cNvPr id="4" name="Dia számának helye 3"/>
          <p:cNvSpPr>
            <a:spLocks noGrp="1"/>
          </p:cNvSpPr>
          <p:nvPr>
            <p:ph type="sldNum" sz="quarter" idx="5"/>
          </p:nvPr>
        </p:nvSpPr>
        <p:spPr/>
        <p:txBody>
          <a:bodyPr/>
          <a:lstStyle/>
          <a:p>
            <a:fld id="{F1F0908F-6A6E-4877-BEFD-C8575B520443}" type="slidenum">
              <a:rPr lang="en-US" smtClean="0"/>
              <a:t>5</a:t>
            </a:fld>
            <a:endParaRPr lang="en-US"/>
          </a:p>
        </p:txBody>
      </p:sp>
    </p:spTree>
    <p:extLst>
      <p:ext uri="{BB962C8B-B14F-4D97-AF65-F5344CB8AC3E}">
        <p14:creationId xmlns:p14="http://schemas.microsoft.com/office/powerpoint/2010/main" val="3635201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algn="just"/>
            <a:r>
              <a:rPr lang="en-US" dirty="0"/>
              <a:t>The compile method’s first argument can be:</a:t>
            </a:r>
          </a:p>
          <a:p>
            <a:pPr marL="228600" indent="-228600" algn="just">
              <a:buAutoNum type="arabicPeriod"/>
            </a:pPr>
            <a:r>
              <a:rPr lang="en-US" dirty="0"/>
              <a:t>A real word, that will be compiled to regular expression by the object.</a:t>
            </a:r>
          </a:p>
          <a:p>
            <a:pPr marL="228600" indent="-228600" algn="just">
              <a:buAutoNum type="arabicPeriod"/>
            </a:pPr>
            <a:r>
              <a:rPr lang="en-US" dirty="0"/>
              <a:t>Any Perl Compatible Regular Expression.</a:t>
            </a:r>
          </a:p>
        </p:txBody>
      </p:sp>
      <p:sp>
        <p:nvSpPr>
          <p:cNvPr id="4" name="Dia számának helye 3"/>
          <p:cNvSpPr>
            <a:spLocks noGrp="1"/>
          </p:cNvSpPr>
          <p:nvPr>
            <p:ph type="sldNum" sz="quarter" idx="5"/>
          </p:nvPr>
        </p:nvSpPr>
        <p:spPr/>
        <p:txBody>
          <a:bodyPr/>
          <a:lstStyle/>
          <a:p>
            <a:fld id="{F1F0908F-6A6E-4877-BEFD-C8575B520443}" type="slidenum">
              <a:rPr lang="en-US" smtClean="0"/>
              <a:t>8</a:t>
            </a:fld>
            <a:endParaRPr lang="en-US"/>
          </a:p>
        </p:txBody>
      </p:sp>
    </p:spTree>
    <p:extLst>
      <p:ext uri="{BB962C8B-B14F-4D97-AF65-F5344CB8AC3E}">
        <p14:creationId xmlns:p14="http://schemas.microsoft.com/office/powerpoint/2010/main" val="3432609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algn="just"/>
            <a:r>
              <a:rPr lang="en-US" sz="1000" b="1" dirty="0"/>
              <a:t>Personal use</a:t>
            </a:r>
          </a:p>
          <a:p>
            <a:pPr algn="just"/>
            <a:r>
              <a:rPr lang="hu-HU" sz="1000" dirty="0">
                <a:hlinkClick r:id="rId3"/>
              </a:rPr>
              <a:t>Tu-22M</a:t>
            </a:r>
            <a:r>
              <a:rPr lang="en-US" sz="1000" b="1" dirty="0"/>
              <a:t> blog</a:t>
            </a:r>
            <a:r>
              <a:rPr lang="hu-HU" sz="1000" b="1" dirty="0"/>
              <a:t>post</a:t>
            </a:r>
            <a:r>
              <a:rPr lang="en-US" sz="1000" dirty="0"/>
              <a:t>: A colleague of mine asked me to help him by making the insertion of HTTP references of picture sources in a blog post automated. The macro was used successfully, but only once, because the „customer” was lazy to invest further time to the testing of newer macro version.</a:t>
            </a:r>
          </a:p>
          <a:p>
            <a:pPr algn="just"/>
            <a:r>
              <a:rPr lang="en-US" sz="1000" b="1" dirty="0"/>
              <a:t>Nuclear power plant</a:t>
            </a:r>
            <a:r>
              <a:rPr lang="en-US" sz="1000" dirty="0"/>
              <a:t>: At the beginning the new nuclear power plant licensing did not have the necessary IT support. We needed a list of nuclear related laws referred in the individual chapters of the licensing documentation. Therefore I wrote a VBA macro that collected the references.</a:t>
            </a:r>
          </a:p>
          <a:p>
            <a:pPr algn="just"/>
            <a:r>
              <a:rPr lang="en-US" sz="1000" b="1" dirty="0"/>
              <a:t>Laws in force:</a:t>
            </a:r>
            <a:r>
              <a:rPr lang="en-US" sz="1000" dirty="0"/>
              <a:t> Each six months the laws used by the Hungarian Atomic Energy A</a:t>
            </a:r>
            <a:r>
              <a:rPr lang="hu-HU" sz="1000" dirty="0"/>
              <a:t>u</a:t>
            </a:r>
            <a:r>
              <a:rPr lang="en-US" sz="1000" dirty="0" err="1"/>
              <a:t>thority</a:t>
            </a:r>
            <a:r>
              <a:rPr lang="en-US" sz="1000" dirty="0"/>
              <a:t> must be checked, whether they are still in force or not. This had been done a legal </a:t>
            </a:r>
            <a:r>
              <a:rPr lang="en-US" sz="1000" dirty="0" err="1"/>
              <a:t>coun</a:t>
            </a:r>
            <a:r>
              <a:rPr lang="hu-HU" sz="1000" dirty="0"/>
              <a:t>c</a:t>
            </a:r>
            <a:r>
              <a:rPr lang="en-US" sz="1000" dirty="0" err="1"/>
              <a:t>elor</a:t>
            </a:r>
            <a:r>
              <a:rPr lang="en-US" sz="1000" dirty="0"/>
              <a:t> employee clicking through </a:t>
            </a:r>
            <a:r>
              <a:rPr lang="en-US" sz="1000" dirty="0" err="1"/>
              <a:t>cca</a:t>
            </a:r>
            <a:r>
              <a:rPr lang="en-US" sz="1000" dirty="0"/>
              <a:t>. 210 pages in </a:t>
            </a:r>
            <a:r>
              <a:rPr lang="hu-HU" sz="1000" dirty="0"/>
              <a:t>an </a:t>
            </a:r>
            <a:r>
              <a:rPr lang="en-US" sz="1000" dirty="0" err="1"/>
              <a:t>offic</a:t>
            </a:r>
            <a:r>
              <a:rPr lang="hu-HU" sz="1000" dirty="0"/>
              <a:t>i</a:t>
            </a:r>
            <a:r>
              <a:rPr lang="en-US" sz="1000" dirty="0"/>
              <a:t>al law website, requiring 6 hours. I invested 12 hours in a weekend after having </a:t>
            </a:r>
            <a:r>
              <a:rPr lang="en-US" sz="1000" dirty="0" err="1"/>
              <a:t>fini</a:t>
            </a:r>
            <a:r>
              <a:rPr lang="hu-HU" sz="1000" dirty="0"/>
              <a:t>s</a:t>
            </a:r>
            <a:r>
              <a:rPr lang="en-US" sz="1000" dirty="0" err="1"/>
              <a:t>hed</a:t>
            </a:r>
            <a:r>
              <a:rPr lang="en-US" sz="1000" dirty="0"/>
              <a:t> a 30 lesson long Coursera Python course (Dr. Chuck). 50% was googled, 50% was written by me. By this I could compress the search from 6 hour to 6 minutes.</a:t>
            </a:r>
          </a:p>
          <a:p>
            <a:pPr algn="just"/>
            <a:r>
              <a:rPr lang="en-US" sz="1000" dirty="0"/>
              <a:t>This case was one of the main reasons I determined my career change must be related coding.</a:t>
            </a:r>
          </a:p>
          <a:p>
            <a:pPr algn="just"/>
            <a:r>
              <a:rPr lang="en-US" sz="1000" b="1" dirty="0"/>
              <a:t>Pros and Cons</a:t>
            </a:r>
          </a:p>
          <a:p>
            <a:pPr algn="just"/>
            <a:r>
              <a:rPr lang="en-US" sz="1000" dirty="0"/>
              <a:t>+ The syntax of </a:t>
            </a:r>
            <a:r>
              <a:rPr lang="en-US" sz="1000" dirty="0" err="1"/>
              <a:t>regexp</a:t>
            </a:r>
            <a:r>
              <a:rPr lang="en-US" sz="1000" dirty="0"/>
              <a:t> is very easy to grab. A smart man can learn it in a day, like the + </a:t>
            </a:r>
            <a:r>
              <a:rPr lang="en-US" sz="1000" dirty="0" err="1"/>
              <a:t>Hanghul</a:t>
            </a:r>
            <a:r>
              <a:rPr lang="en-US" sz="1000" dirty="0"/>
              <a:t> according to King Sejong.</a:t>
            </a:r>
          </a:p>
          <a:p>
            <a:pPr algn="just"/>
            <a:r>
              <a:rPr lang="en-US" sz="1000" dirty="0"/>
              <a:t>+ It compresses greatly the amount of work to find or replace huge number of findings in large text</a:t>
            </a:r>
            <a:r>
              <a:rPr lang="hu-HU" sz="1000" dirty="0"/>
              <a:t> </a:t>
            </a:r>
            <a:r>
              <a:rPr lang="en-US" sz="1000" dirty="0"/>
              <a:t>files.</a:t>
            </a:r>
          </a:p>
          <a:p>
            <a:pPr algn="just"/>
            <a:r>
              <a:rPr lang="en-US" sz="1000" dirty="0"/>
              <a:t>+ Fortunately the toolkit is not operation system specified. Most cases PCRE is implemented as default.</a:t>
            </a:r>
          </a:p>
          <a:p>
            <a:pPr algn="just"/>
            <a:r>
              <a:rPr lang="en-US" sz="1000" dirty="0"/>
              <a:t>- There are two standard on </a:t>
            </a:r>
            <a:r>
              <a:rPr lang="en-US" sz="1000" dirty="0" err="1"/>
              <a:t>regexp</a:t>
            </a:r>
            <a:r>
              <a:rPr lang="en-US" sz="1000" dirty="0"/>
              <a:t> but the later one is more versatile, overwhelmingly more used. And there is an almost total forward compatibility.</a:t>
            </a:r>
          </a:p>
        </p:txBody>
      </p:sp>
      <p:sp>
        <p:nvSpPr>
          <p:cNvPr id="4" name="Dia számának helye 3"/>
          <p:cNvSpPr>
            <a:spLocks noGrp="1"/>
          </p:cNvSpPr>
          <p:nvPr>
            <p:ph type="sldNum" sz="quarter" idx="5"/>
          </p:nvPr>
        </p:nvSpPr>
        <p:spPr/>
        <p:txBody>
          <a:bodyPr/>
          <a:lstStyle/>
          <a:p>
            <a:fld id="{F1F0908F-6A6E-4877-BEFD-C8575B520443}" type="slidenum">
              <a:rPr lang="en-US" smtClean="0"/>
              <a:t>9</a:t>
            </a:fld>
            <a:endParaRPr lang="en-US"/>
          </a:p>
        </p:txBody>
      </p:sp>
    </p:spTree>
    <p:extLst>
      <p:ext uri="{BB962C8B-B14F-4D97-AF65-F5344CB8AC3E}">
        <p14:creationId xmlns:p14="http://schemas.microsoft.com/office/powerpoint/2010/main" val="28348113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algn="just"/>
            <a:r>
              <a:rPr lang="hu-HU" dirty="0"/>
              <a:t>regexone.com:</a:t>
            </a:r>
          </a:p>
          <a:p>
            <a:pPr algn="just"/>
            <a:r>
              <a:rPr lang="en-GB" dirty="0"/>
              <a:t>A couple of, but not many, times I had to use regular expressions </a:t>
            </a:r>
            <a:r>
              <a:rPr lang="hu-HU" dirty="0" err="1"/>
              <a:t>at</a:t>
            </a:r>
            <a:r>
              <a:rPr lang="hu-HU" dirty="0"/>
              <a:t> </a:t>
            </a:r>
            <a:r>
              <a:rPr lang="hu-HU" dirty="0" err="1"/>
              <a:t>my</a:t>
            </a:r>
            <a:r>
              <a:rPr lang="hu-HU" dirty="0"/>
              <a:t> </a:t>
            </a:r>
            <a:r>
              <a:rPr lang="hu-HU" dirty="0" err="1"/>
              <a:t>workplace</a:t>
            </a:r>
            <a:r>
              <a:rPr lang="hu-HU" dirty="0"/>
              <a:t> </a:t>
            </a:r>
            <a:r>
              <a:rPr lang="en-GB" dirty="0"/>
              <a:t>to process larger amount of data</a:t>
            </a:r>
            <a:r>
              <a:rPr lang="hu-HU" dirty="0"/>
              <a:t>, </a:t>
            </a:r>
            <a:r>
              <a:rPr lang="hu-HU" dirty="0" err="1"/>
              <a:t>when</a:t>
            </a:r>
            <a:r>
              <a:rPr lang="hu-HU" dirty="0"/>
              <a:t> </a:t>
            </a:r>
            <a:r>
              <a:rPr lang="hu-HU" dirty="0" err="1"/>
              <a:t>the</a:t>
            </a:r>
            <a:r>
              <a:rPr lang="hu-HU" dirty="0"/>
              <a:t> IT </a:t>
            </a:r>
            <a:r>
              <a:rPr lang="hu-HU" dirty="0" err="1"/>
              <a:t>section</a:t>
            </a:r>
            <a:r>
              <a:rPr lang="hu-HU" dirty="0"/>
              <a:t> </a:t>
            </a:r>
            <a:r>
              <a:rPr lang="hu-HU" dirty="0" err="1"/>
              <a:t>was</a:t>
            </a:r>
            <a:r>
              <a:rPr lang="hu-HU" dirty="0"/>
              <a:t> </a:t>
            </a:r>
            <a:r>
              <a:rPr lang="hu-HU" dirty="0" err="1"/>
              <a:t>not</a:t>
            </a:r>
            <a:r>
              <a:rPr lang="hu-HU" dirty="0"/>
              <a:t> </a:t>
            </a:r>
            <a:r>
              <a:rPr lang="hu-HU" dirty="0" err="1"/>
              <a:t>available</a:t>
            </a:r>
            <a:r>
              <a:rPr lang="hu-HU" dirty="0"/>
              <a:t> </a:t>
            </a:r>
            <a:r>
              <a:rPr lang="hu-HU" dirty="0" err="1"/>
              <a:t>for</a:t>
            </a:r>
            <a:r>
              <a:rPr lang="hu-HU" dirty="0"/>
              <a:t> </a:t>
            </a:r>
            <a:r>
              <a:rPr lang="hu-HU" dirty="0" err="1"/>
              <a:t>such</a:t>
            </a:r>
            <a:r>
              <a:rPr lang="hu-HU" dirty="0"/>
              <a:t> </a:t>
            </a:r>
            <a:r>
              <a:rPr lang="hu-HU" dirty="0" err="1"/>
              <a:t>individual</a:t>
            </a:r>
            <a:r>
              <a:rPr lang="hu-HU" dirty="0"/>
              <a:t> </a:t>
            </a:r>
            <a:r>
              <a:rPr lang="hu-HU" dirty="0" err="1"/>
              <a:t>problems</a:t>
            </a:r>
            <a:r>
              <a:rPr lang="hu-HU" dirty="0"/>
              <a:t>. And </a:t>
            </a:r>
            <a:r>
              <a:rPr lang="hu-HU" dirty="0" err="1"/>
              <a:t>it</a:t>
            </a:r>
            <a:r>
              <a:rPr lang="hu-HU" dirty="0"/>
              <a:t> </a:t>
            </a:r>
            <a:r>
              <a:rPr lang="hu-HU" dirty="0" err="1"/>
              <a:t>was</a:t>
            </a:r>
            <a:r>
              <a:rPr lang="hu-HU" dirty="0"/>
              <a:t> </a:t>
            </a:r>
            <a:r>
              <a:rPr lang="hu-HU" dirty="0" err="1"/>
              <a:t>always</a:t>
            </a:r>
            <a:r>
              <a:rPr lang="hu-HU" dirty="0"/>
              <a:t> </a:t>
            </a:r>
            <a:r>
              <a:rPr lang="hu-HU" dirty="0" err="1"/>
              <a:t>so</a:t>
            </a:r>
            <a:r>
              <a:rPr lang="hu-HU" dirty="0"/>
              <a:t>.</a:t>
            </a:r>
          </a:p>
          <a:p>
            <a:pPr algn="just"/>
            <a:r>
              <a:rPr lang="hu-HU" dirty="0"/>
              <a:t>I </a:t>
            </a:r>
            <a:r>
              <a:rPr lang="hu-HU" dirty="0" err="1"/>
              <a:t>googled</a:t>
            </a:r>
            <a:r>
              <a:rPr lang="hu-HU" dirty="0"/>
              <a:t> </a:t>
            </a:r>
            <a:r>
              <a:rPr lang="hu-HU" dirty="0" err="1"/>
              <a:t>some</a:t>
            </a:r>
            <a:r>
              <a:rPr lang="hu-HU" dirty="0"/>
              <a:t> web </a:t>
            </a:r>
            <a:r>
              <a:rPr lang="hu-HU" dirty="0" err="1"/>
              <a:t>applications</a:t>
            </a:r>
            <a:r>
              <a:rPr lang="hu-HU" dirty="0"/>
              <a:t> </a:t>
            </a:r>
            <a:r>
              <a:rPr lang="hu-HU" dirty="0" err="1"/>
              <a:t>to</a:t>
            </a:r>
            <a:r>
              <a:rPr lang="hu-HU" dirty="0"/>
              <a:t> </a:t>
            </a:r>
            <a:r>
              <a:rPr lang="hu-HU" dirty="0" err="1"/>
              <a:t>train</a:t>
            </a:r>
            <a:r>
              <a:rPr lang="hu-HU" dirty="0"/>
              <a:t> </a:t>
            </a:r>
            <a:r>
              <a:rPr lang="hu-HU" dirty="0" err="1"/>
              <a:t>myself</a:t>
            </a:r>
            <a:r>
              <a:rPr lang="hu-HU" dirty="0"/>
              <a:t> </a:t>
            </a:r>
            <a:r>
              <a:rPr lang="hu-HU" dirty="0" err="1"/>
              <a:t>on</a:t>
            </a:r>
            <a:r>
              <a:rPr lang="hu-HU" dirty="0"/>
              <a:t> </a:t>
            </a:r>
            <a:r>
              <a:rPr lang="hu-HU" dirty="0" err="1"/>
              <a:t>regular</a:t>
            </a:r>
            <a:r>
              <a:rPr lang="hu-HU" dirty="0"/>
              <a:t> </a:t>
            </a:r>
            <a:r>
              <a:rPr lang="hu-HU" dirty="0" err="1"/>
              <a:t>expressions</a:t>
            </a:r>
            <a:r>
              <a:rPr lang="hu-HU" dirty="0"/>
              <a:t> </a:t>
            </a:r>
            <a:r>
              <a:rPr lang="hu-HU" dirty="0" err="1"/>
              <a:t>before</a:t>
            </a:r>
            <a:r>
              <a:rPr lang="hu-HU" dirty="0"/>
              <a:t> I </a:t>
            </a:r>
            <a:r>
              <a:rPr lang="hu-HU" dirty="0" err="1"/>
              <a:t>use</a:t>
            </a:r>
            <a:r>
              <a:rPr lang="hu-HU" dirty="0"/>
              <a:t> </a:t>
            </a:r>
            <a:r>
              <a:rPr lang="hu-HU" dirty="0" err="1"/>
              <a:t>it</a:t>
            </a:r>
            <a:r>
              <a:rPr lang="hu-HU" dirty="0"/>
              <a:t> </a:t>
            </a:r>
            <a:r>
              <a:rPr lang="hu-HU" dirty="0" err="1"/>
              <a:t>for</a:t>
            </a:r>
            <a:r>
              <a:rPr lang="hu-HU" dirty="0"/>
              <a:t> </a:t>
            </a:r>
            <a:r>
              <a:rPr lang="hu-HU" dirty="0" err="1"/>
              <a:t>search</a:t>
            </a:r>
            <a:r>
              <a:rPr lang="hu-HU" dirty="0"/>
              <a:t> in Word and </a:t>
            </a:r>
            <a:r>
              <a:rPr lang="hu-HU" dirty="0" err="1"/>
              <a:t>especially</a:t>
            </a:r>
            <a:r>
              <a:rPr lang="hu-HU" dirty="0"/>
              <a:t> in Visual Basic </a:t>
            </a:r>
            <a:r>
              <a:rPr lang="hu-HU" dirty="0" err="1"/>
              <a:t>macros</a:t>
            </a:r>
            <a:r>
              <a:rPr lang="hu-HU" dirty="0"/>
              <a:t>.</a:t>
            </a:r>
          </a:p>
          <a:p>
            <a:pPr algn="just"/>
            <a:endParaRPr lang="hu-HU" dirty="0"/>
          </a:p>
          <a:p>
            <a:pPr algn="just"/>
            <a:r>
              <a:rPr lang="hu-HU" dirty="0"/>
              <a:t>I </a:t>
            </a:r>
            <a:r>
              <a:rPr lang="hu-HU" dirty="0" err="1"/>
              <a:t>found</a:t>
            </a:r>
            <a:r>
              <a:rPr lang="hu-HU" dirty="0"/>
              <a:t> </a:t>
            </a:r>
            <a:r>
              <a:rPr lang="hu-HU" dirty="0" err="1"/>
              <a:t>this</a:t>
            </a:r>
            <a:r>
              <a:rPr lang="hu-HU" dirty="0"/>
              <a:t> website </a:t>
            </a:r>
            <a:r>
              <a:rPr lang="hu-HU" dirty="0" err="1"/>
              <a:t>the</a:t>
            </a:r>
            <a:r>
              <a:rPr lang="hu-HU" dirty="0"/>
              <a:t> most </a:t>
            </a:r>
            <a:r>
              <a:rPr lang="hu-HU" dirty="0" err="1"/>
              <a:t>attracting</a:t>
            </a:r>
            <a:r>
              <a:rPr lang="hu-HU" dirty="0"/>
              <a:t>, </a:t>
            </a:r>
            <a:r>
              <a:rPr lang="hu-HU" dirty="0" err="1"/>
              <a:t>because</a:t>
            </a:r>
            <a:r>
              <a:rPr lang="hu-HU" dirty="0"/>
              <a:t>:</a:t>
            </a:r>
          </a:p>
          <a:p>
            <a:pPr marL="228600" indent="-228600" algn="just">
              <a:buAutoNum type="arabicPeriod"/>
            </a:pPr>
            <a:r>
              <a:rPr lang="hu-HU" dirty="0" err="1"/>
              <a:t>It</a:t>
            </a:r>
            <a:r>
              <a:rPr lang="hu-HU" dirty="0"/>
              <a:t> is </a:t>
            </a:r>
            <a:r>
              <a:rPr lang="hu-HU" dirty="0" err="1"/>
              <a:t>simple</a:t>
            </a:r>
            <a:r>
              <a:rPr lang="hu-HU" dirty="0"/>
              <a:t> and </a:t>
            </a:r>
            <a:r>
              <a:rPr lang="hu-HU" dirty="0" err="1"/>
              <a:t>easy</a:t>
            </a:r>
            <a:r>
              <a:rPr lang="hu-HU" dirty="0"/>
              <a:t> </a:t>
            </a:r>
            <a:r>
              <a:rPr lang="hu-HU" dirty="0" err="1"/>
              <a:t>to</a:t>
            </a:r>
            <a:r>
              <a:rPr lang="hu-HU" dirty="0"/>
              <a:t> </a:t>
            </a:r>
            <a:r>
              <a:rPr lang="hu-HU" dirty="0" err="1"/>
              <a:t>overview</a:t>
            </a:r>
            <a:r>
              <a:rPr lang="hu-HU" dirty="0"/>
              <a:t>.</a:t>
            </a:r>
          </a:p>
          <a:p>
            <a:pPr marL="228600" indent="-228600" algn="just">
              <a:buAutoNum type="arabicPeriod"/>
            </a:pPr>
            <a:r>
              <a:rPr lang="hu-HU" dirty="0" err="1"/>
              <a:t>It</a:t>
            </a:r>
            <a:r>
              <a:rPr lang="hu-HU" dirty="0"/>
              <a:t> is </a:t>
            </a:r>
            <a:r>
              <a:rPr lang="hu-HU" dirty="0" err="1"/>
              <a:t>easy</a:t>
            </a:r>
            <a:r>
              <a:rPr lang="hu-HU" dirty="0"/>
              <a:t> </a:t>
            </a:r>
            <a:r>
              <a:rPr lang="hu-HU" dirty="0" err="1"/>
              <a:t>to</a:t>
            </a:r>
            <a:r>
              <a:rPr lang="hu-HU" dirty="0"/>
              <a:t> </a:t>
            </a:r>
            <a:r>
              <a:rPr lang="hu-HU" dirty="0" err="1"/>
              <a:t>jump</a:t>
            </a:r>
            <a:r>
              <a:rPr lang="hu-HU" dirty="0"/>
              <a:t> </a:t>
            </a:r>
            <a:r>
              <a:rPr lang="hu-HU" dirty="0" err="1"/>
              <a:t>to</a:t>
            </a:r>
            <a:r>
              <a:rPr lang="hu-HU" dirty="0"/>
              <a:t> </a:t>
            </a:r>
            <a:r>
              <a:rPr lang="hu-HU" dirty="0" err="1"/>
              <a:t>the</a:t>
            </a:r>
            <a:r>
              <a:rPr lang="hu-HU" dirty="0"/>
              <a:t> </a:t>
            </a:r>
            <a:r>
              <a:rPr lang="hu-HU" dirty="0" err="1"/>
              <a:t>different</a:t>
            </a:r>
            <a:r>
              <a:rPr lang="hu-HU" dirty="0"/>
              <a:t> </a:t>
            </a:r>
            <a:r>
              <a:rPr lang="hu-HU" dirty="0" err="1"/>
              <a:t>regex</a:t>
            </a:r>
            <a:r>
              <a:rPr lang="hu-HU" dirty="0"/>
              <a:t> </a:t>
            </a:r>
            <a:r>
              <a:rPr lang="hu-HU" dirty="0" err="1"/>
              <a:t>concepts</a:t>
            </a:r>
            <a:r>
              <a:rPr lang="hu-HU" dirty="0"/>
              <a:t> </a:t>
            </a:r>
            <a:r>
              <a:rPr lang="hu-HU" dirty="0" err="1"/>
              <a:t>to</a:t>
            </a:r>
            <a:r>
              <a:rPr lang="hu-HU" dirty="0"/>
              <a:t> </a:t>
            </a:r>
            <a:r>
              <a:rPr lang="hu-HU" dirty="0" err="1"/>
              <a:t>learn</a:t>
            </a:r>
            <a:r>
              <a:rPr lang="hu-HU" dirty="0"/>
              <a:t>.</a:t>
            </a:r>
          </a:p>
          <a:p>
            <a:pPr marL="228600" indent="-228600" algn="just">
              <a:buAutoNum type="arabicPeriod"/>
            </a:pPr>
            <a:r>
              <a:rPr lang="hu-HU" dirty="0" err="1"/>
              <a:t>There</a:t>
            </a:r>
            <a:r>
              <a:rPr lang="hu-HU" dirty="0"/>
              <a:t> is a </a:t>
            </a:r>
            <a:r>
              <a:rPr lang="hu-HU" dirty="0" err="1"/>
              <a:t>cute</a:t>
            </a:r>
            <a:r>
              <a:rPr lang="hu-HU" dirty="0"/>
              <a:t> and </a:t>
            </a:r>
            <a:r>
              <a:rPr lang="hu-HU" dirty="0" err="1"/>
              <a:t>immediate</a:t>
            </a:r>
            <a:r>
              <a:rPr lang="hu-HU" dirty="0"/>
              <a:t> </a:t>
            </a:r>
            <a:r>
              <a:rPr lang="hu-HU" dirty="0" err="1"/>
              <a:t>feedback</a:t>
            </a:r>
            <a:r>
              <a:rPr lang="hu-HU" dirty="0"/>
              <a:t> </a:t>
            </a:r>
            <a:r>
              <a:rPr lang="hu-HU" dirty="0" err="1"/>
              <a:t>on</a:t>
            </a:r>
            <a:r>
              <a:rPr lang="hu-HU" dirty="0"/>
              <a:t> </a:t>
            </a:r>
            <a:r>
              <a:rPr lang="hu-HU" dirty="0" err="1"/>
              <a:t>success</a:t>
            </a:r>
            <a:r>
              <a:rPr lang="hu-HU" dirty="0"/>
              <a:t>: BEAUTIFUL CHECK MARKS.</a:t>
            </a:r>
          </a:p>
          <a:p>
            <a:pPr algn="just"/>
            <a:endParaRPr lang="hu-HU" dirty="0"/>
          </a:p>
          <a:p>
            <a:pPr algn="just"/>
            <a:r>
              <a:rPr lang="hu-HU" dirty="0"/>
              <a:t>In </a:t>
            </a:r>
            <a:r>
              <a:rPr lang="hu-HU" dirty="0" err="1"/>
              <a:t>this</a:t>
            </a:r>
            <a:r>
              <a:rPr lang="hu-HU" dirty="0"/>
              <a:t> and </a:t>
            </a:r>
            <a:r>
              <a:rPr lang="hu-HU" dirty="0" err="1"/>
              <a:t>the</a:t>
            </a:r>
            <a:r>
              <a:rPr lang="hu-HU" dirty="0"/>
              <a:t> </a:t>
            </a:r>
            <a:r>
              <a:rPr lang="hu-HU" dirty="0" err="1"/>
              <a:t>next</a:t>
            </a:r>
            <a:r>
              <a:rPr lang="hu-HU" dirty="0"/>
              <a:t> 3 </a:t>
            </a:r>
            <a:r>
              <a:rPr lang="hu-HU" dirty="0" err="1"/>
              <a:t>slides</a:t>
            </a:r>
            <a:r>
              <a:rPr lang="hu-HU" dirty="0"/>
              <a:t> I show </a:t>
            </a:r>
            <a:r>
              <a:rPr lang="hu-HU" dirty="0" err="1"/>
              <a:t>the</a:t>
            </a:r>
            <a:r>
              <a:rPr lang="hu-HU" dirty="0"/>
              <a:t> </a:t>
            </a:r>
            <a:r>
              <a:rPr lang="hu-HU" dirty="0" err="1"/>
              <a:t>regex</a:t>
            </a:r>
            <a:r>
              <a:rPr lang="hu-HU" dirty="0"/>
              <a:t> </a:t>
            </a:r>
            <a:r>
              <a:rPr lang="hu-HU" dirty="0" err="1"/>
              <a:t>capabilities</a:t>
            </a:r>
            <a:r>
              <a:rPr lang="hu-HU" dirty="0"/>
              <a:t> and </a:t>
            </a:r>
            <a:r>
              <a:rPr lang="hu-HU" dirty="0" err="1"/>
              <a:t>the</a:t>
            </a:r>
            <a:r>
              <a:rPr lang="hu-HU" dirty="0"/>
              <a:t> </a:t>
            </a:r>
            <a:r>
              <a:rPr lang="hu-HU" dirty="0" err="1"/>
              <a:t>weg</a:t>
            </a:r>
            <a:r>
              <a:rPr lang="hu-HU" dirty="0"/>
              <a:t> </a:t>
            </a:r>
            <a:r>
              <a:rPr lang="hu-HU" dirty="0" err="1"/>
              <a:t>pages</a:t>
            </a:r>
            <a:r>
              <a:rPr lang="hu-HU" dirty="0"/>
              <a:t>’ </a:t>
            </a:r>
            <a:r>
              <a:rPr lang="hu-HU" dirty="0" err="1"/>
              <a:t>outlike</a:t>
            </a:r>
            <a:r>
              <a:rPr lang="hu-HU" dirty="0"/>
              <a:t> </a:t>
            </a:r>
            <a:r>
              <a:rPr lang="hu-HU" dirty="0" err="1"/>
              <a:t>with</a:t>
            </a:r>
            <a:r>
              <a:rPr lang="hu-HU" dirty="0"/>
              <a:t> </a:t>
            </a:r>
            <a:r>
              <a:rPr lang="hu-HU" dirty="0" err="1"/>
              <a:t>some</a:t>
            </a:r>
            <a:r>
              <a:rPr lang="hu-HU" dirty="0"/>
              <a:t> </a:t>
            </a:r>
            <a:r>
              <a:rPr lang="hu-HU" dirty="0" err="1"/>
              <a:t>screenshots</a:t>
            </a:r>
            <a:r>
              <a:rPr lang="hu-HU" dirty="0"/>
              <a:t>.</a:t>
            </a:r>
            <a:endParaRPr lang="en-GB" dirty="0"/>
          </a:p>
          <a:p>
            <a:pPr algn="just"/>
            <a:r>
              <a:rPr lang="en-GB" dirty="0"/>
              <a:t>The link to this website is available under „8. Resources (1/3)” in </a:t>
            </a:r>
            <a:r>
              <a:rPr lang="en-GB" dirty="0" err="1"/>
              <a:t>th</a:t>
            </a:r>
            <a:r>
              <a:rPr lang="hu-HU" dirty="0"/>
              <a:t>is</a:t>
            </a:r>
            <a:r>
              <a:rPr lang="en-GB" dirty="0"/>
              <a:t> presentation.</a:t>
            </a:r>
          </a:p>
        </p:txBody>
      </p:sp>
      <p:sp>
        <p:nvSpPr>
          <p:cNvPr id="4" name="Dia számának helye 3"/>
          <p:cNvSpPr>
            <a:spLocks noGrp="1"/>
          </p:cNvSpPr>
          <p:nvPr>
            <p:ph type="sldNum" sz="quarter" idx="5"/>
          </p:nvPr>
        </p:nvSpPr>
        <p:spPr/>
        <p:txBody>
          <a:bodyPr/>
          <a:lstStyle/>
          <a:p>
            <a:fld id="{F1F0908F-6A6E-4877-BEFD-C8575B520443}" type="slidenum">
              <a:rPr lang="en-US" smtClean="0"/>
              <a:t>10</a:t>
            </a:fld>
            <a:endParaRPr lang="en-US"/>
          </a:p>
        </p:txBody>
      </p:sp>
    </p:spTree>
    <p:extLst>
      <p:ext uri="{BB962C8B-B14F-4D97-AF65-F5344CB8AC3E}">
        <p14:creationId xmlns:p14="http://schemas.microsoft.com/office/powerpoint/2010/main" val="3617940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regex101.com:</a:t>
            </a:r>
          </a:p>
          <a:p>
            <a:r>
              <a:rPr lang="hu-HU" dirty="0" err="1"/>
              <a:t>This</a:t>
            </a:r>
            <a:r>
              <a:rPr lang="hu-HU" dirty="0"/>
              <a:t> is a </a:t>
            </a:r>
            <a:r>
              <a:rPr lang="hu-HU" dirty="0" err="1"/>
              <a:t>very</a:t>
            </a:r>
            <a:r>
              <a:rPr lang="hu-HU" dirty="0"/>
              <a:t> </a:t>
            </a:r>
            <a:r>
              <a:rPr lang="hu-HU" dirty="0" err="1"/>
              <a:t>professional</a:t>
            </a:r>
            <a:r>
              <a:rPr lang="hu-HU" dirty="0"/>
              <a:t> </a:t>
            </a:r>
            <a:r>
              <a:rPr lang="hu-HU" dirty="0" err="1"/>
              <a:t>regex</a:t>
            </a:r>
            <a:r>
              <a:rPr lang="hu-HU" dirty="0"/>
              <a:t> </a:t>
            </a:r>
            <a:r>
              <a:rPr lang="hu-HU" dirty="0" err="1"/>
              <a:t>tester</a:t>
            </a:r>
            <a:r>
              <a:rPr lang="hu-HU" dirty="0"/>
              <a:t>. </a:t>
            </a:r>
            <a:r>
              <a:rPr lang="hu-HU" dirty="0" err="1"/>
              <a:t>Customized</a:t>
            </a:r>
            <a:r>
              <a:rPr lang="hu-HU" dirty="0"/>
              <a:t> text </a:t>
            </a:r>
            <a:r>
              <a:rPr lang="hu-HU" dirty="0" err="1"/>
              <a:t>tp</a:t>
            </a:r>
            <a:r>
              <a:rPr lang="hu-HU" dirty="0"/>
              <a:t> </a:t>
            </a:r>
            <a:r>
              <a:rPr lang="hu-HU" dirty="0" err="1"/>
              <a:t>analyze</a:t>
            </a:r>
            <a:r>
              <a:rPr lang="hu-HU" dirty="0"/>
              <a:t> </a:t>
            </a:r>
            <a:r>
              <a:rPr lang="hu-HU" dirty="0" err="1"/>
              <a:t>can</a:t>
            </a:r>
            <a:r>
              <a:rPr lang="hu-HU" dirty="0"/>
              <a:t> be </a:t>
            </a:r>
            <a:r>
              <a:rPr lang="hu-HU" dirty="0" err="1"/>
              <a:t>added</a:t>
            </a:r>
            <a:r>
              <a:rPr lang="hu-HU" dirty="0"/>
              <a:t>. The </a:t>
            </a:r>
            <a:r>
              <a:rPr lang="hu-HU" dirty="0" err="1"/>
              <a:t>regex</a:t>
            </a:r>
            <a:r>
              <a:rPr lang="hu-HU" dirty="0"/>
              <a:t> </a:t>
            </a:r>
            <a:r>
              <a:rPr lang="hu-HU" dirty="0" err="1"/>
              <a:t>pattern</a:t>
            </a:r>
            <a:r>
              <a:rPr lang="hu-HU" dirty="0"/>
              <a:t> is </a:t>
            </a:r>
            <a:r>
              <a:rPr lang="hu-HU" dirty="0" err="1"/>
              <a:t>explained</a:t>
            </a:r>
            <a:r>
              <a:rPr lang="hu-HU" dirty="0"/>
              <a:t> </a:t>
            </a:r>
            <a:r>
              <a:rPr lang="hu-HU" dirty="0" err="1"/>
              <a:t>deep</a:t>
            </a:r>
            <a:r>
              <a:rPr lang="hu-HU" dirty="0"/>
              <a:t> in </a:t>
            </a:r>
            <a:r>
              <a:rPr lang="hu-HU" dirty="0" err="1"/>
              <a:t>detail</a:t>
            </a:r>
            <a:r>
              <a:rPr lang="hu-HU" dirty="0"/>
              <a:t>. The </a:t>
            </a:r>
            <a:r>
              <a:rPr lang="hu-HU" dirty="0" err="1"/>
              <a:t>regex</a:t>
            </a:r>
            <a:r>
              <a:rPr lang="hu-HU" dirty="0"/>
              <a:t> </a:t>
            </a:r>
            <a:r>
              <a:rPr lang="hu-HU" dirty="0" err="1"/>
              <a:t>interpreter</a:t>
            </a:r>
            <a:r>
              <a:rPr lang="hu-HU" dirty="0"/>
              <a:t> </a:t>
            </a:r>
            <a:r>
              <a:rPr lang="hu-HU" dirty="0" err="1"/>
              <a:t>can</a:t>
            </a:r>
            <a:r>
              <a:rPr lang="hu-HU" dirty="0"/>
              <a:t> be </a:t>
            </a:r>
            <a:r>
              <a:rPr lang="hu-HU" dirty="0" err="1"/>
              <a:t>set</a:t>
            </a:r>
            <a:r>
              <a:rPr lang="hu-HU" dirty="0"/>
              <a:t> </a:t>
            </a:r>
            <a:r>
              <a:rPr lang="hu-HU" dirty="0" err="1"/>
              <a:t>according</a:t>
            </a:r>
            <a:r>
              <a:rPr lang="hu-HU" dirty="0"/>
              <a:t> </a:t>
            </a:r>
            <a:r>
              <a:rPr lang="hu-HU" dirty="0" err="1"/>
              <a:t>to</a:t>
            </a:r>
            <a:r>
              <a:rPr lang="hu-HU" dirty="0"/>
              <a:t> </a:t>
            </a:r>
            <a:r>
              <a:rPr lang="hu-HU" dirty="0" err="1"/>
              <a:t>various</a:t>
            </a:r>
            <a:r>
              <a:rPr lang="hu-HU" dirty="0"/>
              <a:t> </a:t>
            </a:r>
            <a:r>
              <a:rPr lang="hu-HU" dirty="0" err="1"/>
              <a:t>programming</a:t>
            </a:r>
            <a:r>
              <a:rPr lang="hu-HU" dirty="0"/>
              <a:t> </a:t>
            </a:r>
            <a:r>
              <a:rPr lang="hu-HU" dirty="0" err="1"/>
              <a:t>languages</a:t>
            </a:r>
            <a:r>
              <a:rPr lang="hu-HU" dirty="0"/>
              <a:t>.</a:t>
            </a:r>
          </a:p>
          <a:p>
            <a:endParaRPr lang="hu-HU" dirty="0"/>
          </a:p>
          <a:p>
            <a:r>
              <a:rPr lang="hu-HU" dirty="0"/>
              <a:t>The link </a:t>
            </a:r>
            <a:r>
              <a:rPr lang="hu-HU" dirty="0" err="1"/>
              <a:t>to</a:t>
            </a:r>
            <a:r>
              <a:rPr lang="hu-HU" dirty="0"/>
              <a:t> </a:t>
            </a:r>
            <a:r>
              <a:rPr lang="hu-HU" dirty="0" err="1"/>
              <a:t>this</a:t>
            </a:r>
            <a:r>
              <a:rPr lang="hu-HU" dirty="0"/>
              <a:t> website is </a:t>
            </a:r>
            <a:r>
              <a:rPr lang="hu-HU" dirty="0" err="1"/>
              <a:t>available</a:t>
            </a:r>
            <a:r>
              <a:rPr lang="hu-HU" dirty="0"/>
              <a:t> </a:t>
            </a:r>
            <a:r>
              <a:rPr lang="hu-HU" dirty="0" err="1"/>
              <a:t>under</a:t>
            </a:r>
            <a:r>
              <a:rPr lang="hu-HU" dirty="0"/>
              <a:t> „8. </a:t>
            </a:r>
            <a:r>
              <a:rPr lang="hu-HU" dirty="0" err="1"/>
              <a:t>Resources</a:t>
            </a:r>
            <a:r>
              <a:rPr lang="hu-HU" dirty="0"/>
              <a:t> (1/3)” in </a:t>
            </a:r>
            <a:r>
              <a:rPr lang="hu-HU" dirty="0" err="1"/>
              <a:t>this</a:t>
            </a:r>
            <a:r>
              <a:rPr lang="hu-HU" dirty="0"/>
              <a:t> </a:t>
            </a:r>
            <a:r>
              <a:rPr lang="hu-HU" dirty="0" err="1"/>
              <a:t>presentation</a:t>
            </a:r>
            <a:r>
              <a:rPr lang="hu-HU" dirty="0"/>
              <a:t>.</a:t>
            </a:r>
            <a:endParaRPr lang="en-US" dirty="0"/>
          </a:p>
          <a:p>
            <a:endParaRPr lang="en-US" dirty="0"/>
          </a:p>
        </p:txBody>
      </p:sp>
      <p:sp>
        <p:nvSpPr>
          <p:cNvPr id="4" name="Dia számának helye 3"/>
          <p:cNvSpPr>
            <a:spLocks noGrp="1"/>
          </p:cNvSpPr>
          <p:nvPr>
            <p:ph type="sldNum" sz="quarter" idx="5"/>
          </p:nvPr>
        </p:nvSpPr>
        <p:spPr/>
        <p:txBody>
          <a:bodyPr/>
          <a:lstStyle/>
          <a:p>
            <a:fld id="{F1F0908F-6A6E-4877-BEFD-C8575B520443}" type="slidenum">
              <a:rPr lang="en-US" smtClean="0"/>
              <a:t>11</a:t>
            </a:fld>
            <a:endParaRPr lang="en-US"/>
          </a:p>
        </p:txBody>
      </p:sp>
    </p:spTree>
    <p:extLst>
      <p:ext uri="{BB962C8B-B14F-4D97-AF65-F5344CB8AC3E}">
        <p14:creationId xmlns:p14="http://schemas.microsoft.com/office/powerpoint/2010/main" val="634583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regexr.com:</a:t>
            </a:r>
          </a:p>
          <a:p>
            <a:r>
              <a:rPr lang="hu-HU" dirty="0" err="1"/>
              <a:t>This</a:t>
            </a:r>
            <a:r>
              <a:rPr lang="hu-HU" dirty="0"/>
              <a:t> site has </a:t>
            </a:r>
            <a:r>
              <a:rPr lang="hu-HU" dirty="0" err="1"/>
              <a:t>abilites</a:t>
            </a:r>
            <a:r>
              <a:rPr lang="hu-HU" dirty="0"/>
              <a:t> almost </a:t>
            </a:r>
            <a:r>
              <a:rPr lang="hu-HU" dirty="0" err="1"/>
              <a:t>identical</a:t>
            </a:r>
            <a:r>
              <a:rPr lang="hu-HU" dirty="0"/>
              <a:t> </a:t>
            </a:r>
            <a:r>
              <a:rPr lang="hu-HU" dirty="0" err="1"/>
              <a:t>to</a:t>
            </a:r>
            <a:r>
              <a:rPr lang="hu-HU" dirty="0"/>
              <a:t> regex101.com</a:t>
            </a:r>
          </a:p>
          <a:p>
            <a:endParaRPr lang="hu-HU" dirty="0"/>
          </a:p>
          <a:p>
            <a:r>
              <a:rPr lang="hu-HU" dirty="0"/>
              <a:t>The link </a:t>
            </a:r>
            <a:r>
              <a:rPr lang="hu-HU" dirty="0" err="1"/>
              <a:t>to</a:t>
            </a:r>
            <a:r>
              <a:rPr lang="hu-HU" dirty="0"/>
              <a:t> </a:t>
            </a:r>
            <a:r>
              <a:rPr lang="hu-HU" dirty="0" err="1"/>
              <a:t>this</a:t>
            </a:r>
            <a:r>
              <a:rPr lang="hu-HU" dirty="0"/>
              <a:t> website is </a:t>
            </a:r>
            <a:r>
              <a:rPr lang="hu-HU" dirty="0" err="1"/>
              <a:t>available</a:t>
            </a:r>
            <a:r>
              <a:rPr lang="hu-HU" dirty="0"/>
              <a:t> </a:t>
            </a:r>
            <a:r>
              <a:rPr lang="hu-HU" dirty="0" err="1"/>
              <a:t>under</a:t>
            </a:r>
            <a:r>
              <a:rPr lang="hu-HU" dirty="0"/>
              <a:t> „8. </a:t>
            </a:r>
            <a:r>
              <a:rPr lang="hu-HU" dirty="0" err="1"/>
              <a:t>Resources</a:t>
            </a:r>
            <a:r>
              <a:rPr lang="hu-HU" dirty="0"/>
              <a:t> (1/3)” in </a:t>
            </a:r>
            <a:r>
              <a:rPr lang="hu-HU" dirty="0" err="1"/>
              <a:t>this</a:t>
            </a:r>
            <a:r>
              <a:rPr lang="hu-HU" dirty="0"/>
              <a:t> </a:t>
            </a:r>
            <a:r>
              <a:rPr lang="hu-HU" dirty="0" err="1"/>
              <a:t>presentation</a:t>
            </a:r>
            <a:r>
              <a:rPr lang="hu-HU" dirty="0"/>
              <a:t>.</a:t>
            </a:r>
            <a:endParaRPr lang="en-US" dirty="0"/>
          </a:p>
          <a:p>
            <a:endParaRPr lang="en-US" dirty="0"/>
          </a:p>
        </p:txBody>
      </p:sp>
      <p:sp>
        <p:nvSpPr>
          <p:cNvPr id="4" name="Dia számának helye 3"/>
          <p:cNvSpPr>
            <a:spLocks noGrp="1"/>
          </p:cNvSpPr>
          <p:nvPr>
            <p:ph type="sldNum" sz="quarter" idx="5"/>
          </p:nvPr>
        </p:nvSpPr>
        <p:spPr/>
        <p:txBody>
          <a:bodyPr/>
          <a:lstStyle/>
          <a:p>
            <a:fld id="{F1F0908F-6A6E-4877-BEFD-C8575B520443}" type="slidenum">
              <a:rPr lang="en-US" smtClean="0"/>
              <a:t>12</a:t>
            </a:fld>
            <a:endParaRPr lang="en-US"/>
          </a:p>
        </p:txBody>
      </p:sp>
    </p:spTree>
    <p:extLst>
      <p:ext uri="{BB962C8B-B14F-4D97-AF65-F5344CB8AC3E}">
        <p14:creationId xmlns:p14="http://schemas.microsoft.com/office/powerpoint/2010/main" val="1079889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0FFE3E32-97F2-85E5-E598-3AD9BBD0C874}"/>
              </a:ext>
            </a:extLst>
          </p:cNvPr>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endParaRPr lang="en-US"/>
          </a:p>
        </p:txBody>
      </p:sp>
      <p:sp>
        <p:nvSpPr>
          <p:cNvPr id="3" name="Alcím 2">
            <a:extLst>
              <a:ext uri="{FF2B5EF4-FFF2-40B4-BE49-F238E27FC236}">
                <a16:creationId xmlns:a16="http://schemas.microsoft.com/office/drawing/2014/main" id="{170BED00-0C3F-30EA-795A-7BCDB42214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endParaRPr lang="en-US"/>
          </a:p>
        </p:txBody>
      </p:sp>
      <p:sp>
        <p:nvSpPr>
          <p:cNvPr id="4" name="Dátum helye 3">
            <a:extLst>
              <a:ext uri="{FF2B5EF4-FFF2-40B4-BE49-F238E27FC236}">
                <a16:creationId xmlns:a16="http://schemas.microsoft.com/office/drawing/2014/main" id="{98B667EB-CD40-68EC-7A40-5133B620C25E}"/>
              </a:ext>
            </a:extLst>
          </p:cNvPr>
          <p:cNvSpPr>
            <a:spLocks noGrp="1"/>
          </p:cNvSpPr>
          <p:nvPr>
            <p:ph type="dt" sz="half" idx="10"/>
          </p:nvPr>
        </p:nvSpPr>
        <p:spPr/>
        <p:txBody>
          <a:bodyPr/>
          <a:lstStyle/>
          <a:p>
            <a:r>
              <a:rPr lang="en-US"/>
              <a:t>21.04.2023</a:t>
            </a:r>
          </a:p>
        </p:txBody>
      </p:sp>
      <p:sp>
        <p:nvSpPr>
          <p:cNvPr id="5" name="Élőláb helye 4">
            <a:extLst>
              <a:ext uri="{FF2B5EF4-FFF2-40B4-BE49-F238E27FC236}">
                <a16:creationId xmlns:a16="http://schemas.microsoft.com/office/drawing/2014/main" id="{836A5860-8B01-2E2A-CE08-58481B9B290B}"/>
              </a:ext>
            </a:extLst>
          </p:cNvPr>
          <p:cNvSpPr>
            <a:spLocks noGrp="1"/>
          </p:cNvSpPr>
          <p:nvPr>
            <p:ph type="ftr" sz="quarter" idx="11"/>
          </p:nvPr>
        </p:nvSpPr>
        <p:spPr/>
        <p:txBody>
          <a:bodyPr/>
          <a:lstStyle/>
          <a:p>
            <a:r>
              <a:rPr lang="en-GB"/>
              <a:t>Green Fox Academy - Lightning Talk</a:t>
            </a:r>
            <a:endParaRPr lang="en-US"/>
          </a:p>
        </p:txBody>
      </p:sp>
      <p:sp>
        <p:nvSpPr>
          <p:cNvPr id="6" name="Dia számának helye 5">
            <a:extLst>
              <a:ext uri="{FF2B5EF4-FFF2-40B4-BE49-F238E27FC236}">
                <a16:creationId xmlns:a16="http://schemas.microsoft.com/office/drawing/2014/main" id="{C39EA0CD-829D-B5BE-34F8-0CE5FC485BFF}"/>
              </a:ext>
            </a:extLst>
          </p:cNvPr>
          <p:cNvSpPr>
            <a:spLocks noGrp="1"/>
          </p:cNvSpPr>
          <p:nvPr>
            <p:ph type="sldNum" sz="quarter" idx="12"/>
          </p:nvPr>
        </p:nvSpPr>
        <p:spPr/>
        <p:txBody>
          <a:bodyPr/>
          <a:lstStyle/>
          <a:p>
            <a:fld id="{F6C7F79A-8878-4D8B-BAFD-DD1C79C7F8F9}" type="slidenum">
              <a:rPr lang="en-US" smtClean="0"/>
              <a:t>‹#›</a:t>
            </a:fld>
            <a:endParaRPr lang="en-US"/>
          </a:p>
        </p:txBody>
      </p:sp>
    </p:spTree>
    <p:extLst>
      <p:ext uri="{BB962C8B-B14F-4D97-AF65-F5344CB8AC3E}">
        <p14:creationId xmlns:p14="http://schemas.microsoft.com/office/powerpoint/2010/main" val="4059506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2B59BAD-95DA-04E5-B733-B2402897FC71}"/>
              </a:ext>
            </a:extLst>
          </p:cNvPr>
          <p:cNvSpPr>
            <a:spLocks noGrp="1"/>
          </p:cNvSpPr>
          <p:nvPr>
            <p:ph type="title"/>
          </p:nvPr>
        </p:nvSpPr>
        <p:spPr/>
        <p:txBody>
          <a:bodyPr/>
          <a:lstStyle/>
          <a:p>
            <a:r>
              <a:rPr lang="hu-HU"/>
              <a:t>Mintacím szerkesztése</a:t>
            </a:r>
            <a:endParaRPr lang="en-US"/>
          </a:p>
        </p:txBody>
      </p:sp>
      <p:sp>
        <p:nvSpPr>
          <p:cNvPr id="3" name="Függőleges szöveg helye 2">
            <a:extLst>
              <a:ext uri="{FF2B5EF4-FFF2-40B4-BE49-F238E27FC236}">
                <a16:creationId xmlns:a16="http://schemas.microsoft.com/office/drawing/2014/main" id="{48A0F678-B5DF-9168-CFCE-296F9DB23E71}"/>
              </a:ext>
            </a:extLst>
          </p:cNvPr>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a:p>
        </p:txBody>
      </p:sp>
      <p:sp>
        <p:nvSpPr>
          <p:cNvPr id="4" name="Dátum helye 3">
            <a:extLst>
              <a:ext uri="{FF2B5EF4-FFF2-40B4-BE49-F238E27FC236}">
                <a16:creationId xmlns:a16="http://schemas.microsoft.com/office/drawing/2014/main" id="{1F1201F4-A3F5-74DC-6571-0DEAF6429B12}"/>
              </a:ext>
            </a:extLst>
          </p:cNvPr>
          <p:cNvSpPr>
            <a:spLocks noGrp="1"/>
          </p:cNvSpPr>
          <p:nvPr>
            <p:ph type="dt" sz="half" idx="10"/>
          </p:nvPr>
        </p:nvSpPr>
        <p:spPr/>
        <p:txBody>
          <a:bodyPr/>
          <a:lstStyle/>
          <a:p>
            <a:r>
              <a:rPr lang="en-US"/>
              <a:t>21.04.2023</a:t>
            </a:r>
          </a:p>
        </p:txBody>
      </p:sp>
      <p:sp>
        <p:nvSpPr>
          <p:cNvPr id="5" name="Élőláb helye 4">
            <a:extLst>
              <a:ext uri="{FF2B5EF4-FFF2-40B4-BE49-F238E27FC236}">
                <a16:creationId xmlns:a16="http://schemas.microsoft.com/office/drawing/2014/main" id="{1E3FF211-2CB6-955B-116C-683A5CC3F10E}"/>
              </a:ext>
            </a:extLst>
          </p:cNvPr>
          <p:cNvSpPr>
            <a:spLocks noGrp="1"/>
          </p:cNvSpPr>
          <p:nvPr>
            <p:ph type="ftr" sz="quarter" idx="11"/>
          </p:nvPr>
        </p:nvSpPr>
        <p:spPr/>
        <p:txBody>
          <a:bodyPr/>
          <a:lstStyle/>
          <a:p>
            <a:r>
              <a:rPr lang="en-GB"/>
              <a:t>Green Fox Academy - Lightning Talk</a:t>
            </a:r>
            <a:endParaRPr lang="en-US"/>
          </a:p>
        </p:txBody>
      </p:sp>
      <p:sp>
        <p:nvSpPr>
          <p:cNvPr id="6" name="Dia számának helye 5">
            <a:extLst>
              <a:ext uri="{FF2B5EF4-FFF2-40B4-BE49-F238E27FC236}">
                <a16:creationId xmlns:a16="http://schemas.microsoft.com/office/drawing/2014/main" id="{AD52A3EB-0B4B-77DF-FFDD-2ADBE4AAC2B7}"/>
              </a:ext>
            </a:extLst>
          </p:cNvPr>
          <p:cNvSpPr>
            <a:spLocks noGrp="1"/>
          </p:cNvSpPr>
          <p:nvPr>
            <p:ph type="sldNum" sz="quarter" idx="12"/>
          </p:nvPr>
        </p:nvSpPr>
        <p:spPr/>
        <p:txBody>
          <a:bodyPr/>
          <a:lstStyle/>
          <a:p>
            <a:fld id="{F6C7F79A-8878-4D8B-BAFD-DD1C79C7F8F9}" type="slidenum">
              <a:rPr lang="en-US" smtClean="0"/>
              <a:t>‹#›</a:t>
            </a:fld>
            <a:endParaRPr lang="en-US"/>
          </a:p>
        </p:txBody>
      </p:sp>
    </p:spTree>
    <p:extLst>
      <p:ext uri="{BB962C8B-B14F-4D97-AF65-F5344CB8AC3E}">
        <p14:creationId xmlns:p14="http://schemas.microsoft.com/office/powerpoint/2010/main" val="3058972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a:extLst>
              <a:ext uri="{FF2B5EF4-FFF2-40B4-BE49-F238E27FC236}">
                <a16:creationId xmlns:a16="http://schemas.microsoft.com/office/drawing/2014/main" id="{7D37E123-5529-9838-695F-905BA877F17C}"/>
              </a:ext>
            </a:extLst>
          </p:cNvPr>
          <p:cNvSpPr>
            <a:spLocks noGrp="1"/>
          </p:cNvSpPr>
          <p:nvPr>
            <p:ph type="title" orient="vert"/>
          </p:nvPr>
        </p:nvSpPr>
        <p:spPr>
          <a:xfrm>
            <a:off x="8724900" y="365125"/>
            <a:ext cx="2628900" cy="5811838"/>
          </a:xfrm>
        </p:spPr>
        <p:txBody>
          <a:bodyPr vert="eaVert"/>
          <a:lstStyle/>
          <a:p>
            <a:r>
              <a:rPr lang="hu-HU"/>
              <a:t>Mintacím szerkesztése</a:t>
            </a:r>
            <a:endParaRPr lang="en-US"/>
          </a:p>
        </p:txBody>
      </p:sp>
      <p:sp>
        <p:nvSpPr>
          <p:cNvPr id="3" name="Függőleges szöveg helye 2">
            <a:extLst>
              <a:ext uri="{FF2B5EF4-FFF2-40B4-BE49-F238E27FC236}">
                <a16:creationId xmlns:a16="http://schemas.microsoft.com/office/drawing/2014/main" id="{A4E51757-1FE8-F505-4B52-D3FE6BA974EF}"/>
              </a:ext>
            </a:extLst>
          </p:cNvPr>
          <p:cNvSpPr>
            <a:spLocks noGrp="1"/>
          </p:cNvSpPr>
          <p:nvPr>
            <p:ph type="body" orient="vert" idx="1"/>
          </p:nvPr>
        </p:nvSpPr>
        <p:spPr>
          <a:xfrm>
            <a:off x="838200" y="365125"/>
            <a:ext cx="7734300" cy="5811838"/>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a:p>
        </p:txBody>
      </p:sp>
      <p:sp>
        <p:nvSpPr>
          <p:cNvPr id="4" name="Dátum helye 3">
            <a:extLst>
              <a:ext uri="{FF2B5EF4-FFF2-40B4-BE49-F238E27FC236}">
                <a16:creationId xmlns:a16="http://schemas.microsoft.com/office/drawing/2014/main" id="{F8D19CC4-EC98-2F2F-1F27-5AE41766AD69}"/>
              </a:ext>
            </a:extLst>
          </p:cNvPr>
          <p:cNvSpPr>
            <a:spLocks noGrp="1"/>
          </p:cNvSpPr>
          <p:nvPr>
            <p:ph type="dt" sz="half" idx="10"/>
          </p:nvPr>
        </p:nvSpPr>
        <p:spPr/>
        <p:txBody>
          <a:bodyPr/>
          <a:lstStyle/>
          <a:p>
            <a:r>
              <a:rPr lang="en-US"/>
              <a:t>21.04.2023</a:t>
            </a:r>
          </a:p>
        </p:txBody>
      </p:sp>
      <p:sp>
        <p:nvSpPr>
          <p:cNvPr id="5" name="Élőláb helye 4">
            <a:extLst>
              <a:ext uri="{FF2B5EF4-FFF2-40B4-BE49-F238E27FC236}">
                <a16:creationId xmlns:a16="http://schemas.microsoft.com/office/drawing/2014/main" id="{98E4CD27-E2D0-399D-F8EA-CE2866B2632E}"/>
              </a:ext>
            </a:extLst>
          </p:cNvPr>
          <p:cNvSpPr>
            <a:spLocks noGrp="1"/>
          </p:cNvSpPr>
          <p:nvPr>
            <p:ph type="ftr" sz="quarter" idx="11"/>
          </p:nvPr>
        </p:nvSpPr>
        <p:spPr/>
        <p:txBody>
          <a:bodyPr/>
          <a:lstStyle/>
          <a:p>
            <a:r>
              <a:rPr lang="en-GB"/>
              <a:t>Green Fox Academy - Lightning Talk</a:t>
            </a:r>
            <a:endParaRPr lang="en-US"/>
          </a:p>
        </p:txBody>
      </p:sp>
      <p:sp>
        <p:nvSpPr>
          <p:cNvPr id="6" name="Dia számának helye 5">
            <a:extLst>
              <a:ext uri="{FF2B5EF4-FFF2-40B4-BE49-F238E27FC236}">
                <a16:creationId xmlns:a16="http://schemas.microsoft.com/office/drawing/2014/main" id="{BFC3B25B-56CB-8FFE-390F-64F1EA0D27D1}"/>
              </a:ext>
            </a:extLst>
          </p:cNvPr>
          <p:cNvSpPr>
            <a:spLocks noGrp="1"/>
          </p:cNvSpPr>
          <p:nvPr>
            <p:ph type="sldNum" sz="quarter" idx="12"/>
          </p:nvPr>
        </p:nvSpPr>
        <p:spPr/>
        <p:txBody>
          <a:bodyPr/>
          <a:lstStyle/>
          <a:p>
            <a:fld id="{F6C7F79A-8878-4D8B-BAFD-DD1C79C7F8F9}" type="slidenum">
              <a:rPr lang="en-US" smtClean="0"/>
              <a:t>‹#›</a:t>
            </a:fld>
            <a:endParaRPr lang="en-US"/>
          </a:p>
        </p:txBody>
      </p:sp>
    </p:spTree>
    <p:extLst>
      <p:ext uri="{BB962C8B-B14F-4D97-AF65-F5344CB8AC3E}">
        <p14:creationId xmlns:p14="http://schemas.microsoft.com/office/powerpoint/2010/main" val="361911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03E9E4F-5267-C080-CD06-F768A04E0F33}"/>
              </a:ext>
            </a:extLst>
          </p:cNvPr>
          <p:cNvSpPr>
            <a:spLocks noGrp="1"/>
          </p:cNvSpPr>
          <p:nvPr>
            <p:ph type="title"/>
          </p:nvPr>
        </p:nvSpPr>
        <p:spPr/>
        <p:txBody>
          <a:bodyPr/>
          <a:lstStyle/>
          <a:p>
            <a:r>
              <a:rPr lang="hu-HU"/>
              <a:t>Mintacím szerkesztése</a:t>
            </a:r>
            <a:endParaRPr lang="en-US"/>
          </a:p>
        </p:txBody>
      </p:sp>
      <p:sp>
        <p:nvSpPr>
          <p:cNvPr id="3" name="Tartalom helye 2">
            <a:extLst>
              <a:ext uri="{FF2B5EF4-FFF2-40B4-BE49-F238E27FC236}">
                <a16:creationId xmlns:a16="http://schemas.microsoft.com/office/drawing/2014/main" id="{D5E03D94-2BBA-902E-7586-F81B725A145F}"/>
              </a:ext>
            </a:extLst>
          </p:cNvPr>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a:p>
        </p:txBody>
      </p:sp>
      <p:sp>
        <p:nvSpPr>
          <p:cNvPr id="4" name="Dátum helye 3">
            <a:extLst>
              <a:ext uri="{FF2B5EF4-FFF2-40B4-BE49-F238E27FC236}">
                <a16:creationId xmlns:a16="http://schemas.microsoft.com/office/drawing/2014/main" id="{567624AB-7B87-21B7-C46E-2DB1F58815E1}"/>
              </a:ext>
            </a:extLst>
          </p:cNvPr>
          <p:cNvSpPr>
            <a:spLocks noGrp="1"/>
          </p:cNvSpPr>
          <p:nvPr>
            <p:ph type="dt" sz="half" idx="10"/>
          </p:nvPr>
        </p:nvSpPr>
        <p:spPr/>
        <p:txBody>
          <a:bodyPr/>
          <a:lstStyle/>
          <a:p>
            <a:r>
              <a:rPr lang="en-US"/>
              <a:t>21.04.2023</a:t>
            </a:r>
          </a:p>
        </p:txBody>
      </p:sp>
      <p:sp>
        <p:nvSpPr>
          <p:cNvPr id="5" name="Élőláb helye 4">
            <a:extLst>
              <a:ext uri="{FF2B5EF4-FFF2-40B4-BE49-F238E27FC236}">
                <a16:creationId xmlns:a16="http://schemas.microsoft.com/office/drawing/2014/main" id="{EFFD52D3-251C-D876-A71E-80E60AF688D4}"/>
              </a:ext>
            </a:extLst>
          </p:cNvPr>
          <p:cNvSpPr>
            <a:spLocks noGrp="1"/>
          </p:cNvSpPr>
          <p:nvPr>
            <p:ph type="ftr" sz="quarter" idx="11"/>
          </p:nvPr>
        </p:nvSpPr>
        <p:spPr/>
        <p:txBody>
          <a:bodyPr/>
          <a:lstStyle/>
          <a:p>
            <a:r>
              <a:rPr lang="en-GB"/>
              <a:t>Green Fox Academy - Lightning Talk</a:t>
            </a:r>
            <a:endParaRPr lang="en-US"/>
          </a:p>
        </p:txBody>
      </p:sp>
      <p:sp>
        <p:nvSpPr>
          <p:cNvPr id="6" name="Dia számának helye 5">
            <a:extLst>
              <a:ext uri="{FF2B5EF4-FFF2-40B4-BE49-F238E27FC236}">
                <a16:creationId xmlns:a16="http://schemas.microsoft.com/office/drawing/2014/main" id="{2EE2ABDF-B668-2F74-0BFD-C50619A46C67}"/>
              </a:ext>
            </a:extLst>
          </p:cNvPr>
          <p:cNvSpPr>
            <a:spLocks noGrp="1"/>
          </p:cNvSpPr>
          <p:nvPr>
            <p:ph type="sldNum" sz="quarter" idx="12"/>
          </p:nvPr>
        </p:nvSpPr>
        <p:spPr/>
        <p:txBody>
          <a:bodyPr/>
          <a:lstStyle/>
          <a:p>
            <a:fld id="{F6C7F79A-8878-4D8B-BAFD-DD1C79C7F8F9}" type="slidenum">
              <a:rPr lang="en-US" smtClean="0"/>
              <a:t>‹#›</a:t>
            </a:fld>
            <a:endParaRPr lang="en-US"/>
          </a:p>
        </p:txBody>
      </p:sp>
    </p:spTree>
    <p:extLst>
      <p:ext uri="{BB962C8B-B14F-4D97-AF65-F5344CB8AC3E}">
        <p14:creationId xmlns:p14="http://schemas.microsoft.com/office/powerpoint/2010/main" val="1949710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5ADE1B5-1AB1-A815-99F4-17AD4CFFFB9F}"/>
              </a:ext>
            </a:extLst>
          </p:cNvPr>
          <p:cNvSpPr>
            <a:spLocks noGrp="1"/>
          </p:cNvSpPr>
          <p:nvPr>
            <p:ph type="title"/>
          </p:nvPr>
        </p:nvSpPr>
        <p:spPr>
          <a:xfrm>
            <a:off x="831850" y="1709738"/>
            <a:ext cx="10515600" cy="2852737"/>
          </a:xfrm>
        </p:spPr>
        <p:txBody>
          <a:bodyPr anchor="b"/>
          <a:lstStyle>
            <a:lvl1pPr>
              <a:defRPr sz="6000"/>
            </a:lvl1pPr>
          </a:lstStyle>
          <a:p>
            <a:r>
              <a:rPr lang="hu-HU"/>
              <a:t>Mintacím szerkesztése</a:t>
            </a:r>
            <a:endParaRPr lang="en-US"/>
          </a:p>
        </p:txBody>
      </p:sp>
      <p:sp>
        <p:nvSpPr>
          <p:cNvPr id="3" name="Szöveg helye 2">
            <a:extLst>
              <a:ext uri="{FF2B5EF4-FFF2-40B4-BE49-F238E27FC236}">
                <a16:creationId xmlns:a16="http://schemas.microsoft.com/office/drawing/2014/main" id="{477CADB5-0595-8FED-579B-1428C1F7EB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u-HU"/>
              <a:t>Mintaszöveg szerkesztése</a:t>
            </a:r>
          </a:p>
        </p:txBody>
      </p:sp>
      <p:sp>
        <p:nvSpPr>
          <p:cNvPr id="4" name="Dátum helye 3">
            <a:extLst>
              <a:ext uri="{FF2B5EF4-FFF2-40B4-BE49-F238E27FC236}">
                <a16:creationId xmlns:a16="http://schemas.microsoft.com/office/drawing/2014/main" id="{34E65039-6A09-8C97-A03F-65CBB2DF9355}"/>
              </a:ext>
            </a:extLst>
          </p:cNvPr>
          <p:cNvSpPr>
            <a:spLocks noGrp="1"/>
          </p:cNvSpPr>
          <p:nvPr>
            <p:ph type="dt" sz="half" idx="10"/>
          </p:nvPr>
        </p:nvSpPr>
        <p:spPr/>
        <p:txBody>
          <a:bodyPr/>
          <a:lstStyle/>
          <a:p>
            <a:r>
              <a:rPr lang="en-US"/>
              <a:t>21.04.2023</a:t>
            </a:r>
          </a:p>
        </p:txBody>
      </p:sp>
      <p:sp>
        <p:nvSpPr>
          <p:cNvPr id="5" name="Élőláb helye 4">
            <a:extLst>
              <a:ext uri="{FF2B5EF4-FFF2-40B4-BE49-F238E27FC236}">
                <a16:creationId xmlns:a16="http://schemas.microsoft.com/office/drawing/2014/main" id="{CEFFBB60-8F77-B7A1-0CEA-BA8292BFDB4E}"/>
              </a:ext>
            </a:extLst>
          </p:cNvPr>
          <p:cNvSpPr>
            <a:spLocks noGrp="1"/>
          </p:cNvSpPr>
          <p:nvPr>
            <p:ph type="ftr" sz="quarter" idx="11"/>
          </p:nvPr>
        </p:nvSpPr>
        <p:spPr/>
        <p:txBody>
          <a:bodyPr/>
          <a:lstStyle/>
          <a:p>
            <a:r>
              <a:rPr lang="en-GB"/>
              <a:t>Green Fox Academy - Lightning Talk</a:t>
            </a:r>
            <a:endParaRPr lang="en-US"/>
          </a:p>
        </p:txBody>
      </p:sp>
      <p:sp>
        <p:nvSpPr>
          <p:cNvPr id="6" name="Dia számának helye 5">
            <a:extLst>
              <a:ext uri="{FF2B5EF4-FFF2-40B4-BE49-F238E27FC236}">
                <a16:creationId xmlns:a16="http://schemas.microsoft.com/office/drawing/2014/main" id="{415FF57D-8ACA-8A19-0827-551AD694E02C}"/>
              </a:ext>
            </a:extLst>
          </p:cNvPr>
          <p:cNvSpPr>
            <a:spLocks noGrp="1"/>
          </p:cNvSpPr>
          <p:nvPr>
            <p:ph type="sldNum" sz="quarter" idx="12"/>
          </p:nvPr>
        </p:nvSpPr>
        <p:spPr/>
        <p:txBody>
          <a:bodyPr/>
          <a:lstStyle/>
          <a:p>
            <a:fld id="{F6C7F79A-8878-4D8B-BAFD-DD1C79C7F8F9}" type="slidenum">
              <a:rPr lang="en-US" smtClean="0"/>
              <a:t>‹#›</a:t>
            </a:fld>
            <a:endParaRPr lang="en-US"/>
          </a:p>
        </p:txBody>
      </p:sp>
    </p:spTree>
    <p:extLst>
      <p:ext uri="{BB962C8B-B14F-4D97-AF65-F5344CB8AC3E}">
        <p14:creationId xmlns:p14="http://schemas.microsoft.com/office/powerpoint/2010/main" val="3943713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674570C-3A15-181E-6297-AFF97CA9924D}"/>
              </a:ext>
            </a:extLst>
          </p:cNvPr>
          <p:cNvSpPr>
            <a:spLocks noGrp="1"/>
          </p:cNvSpPr>
          <p:nvPr>
            <p:ph type="title"/>
          </p:nvPr>
        </p:nvSpPr>
        <p:spPr/>
        <p:txBody>
          <a:bodyPr/>
          <a:lstStyle/>
          <a:p>
            <a:r>
              <a:rPr lang="hu-HU"/>
              <a:t>Mintacím szerkesztése</a:t>
            </a:r>
            <a:endParaRPr lang="en-US"/>
          </a:p>
        </p:txBody>
      </p:sp>
      <p:sp>
        <p:nvSpPr>
          <p:cNvPr id="3" name="Tartalom helye 2">
            <a:extLst>
              <a:ext uri="{FF2B5EF4-FFF2-40B4-BE49-F238E27FC236}">
                <a16:creationId xmlns:a16="http://schemas.microsoft.com/office/drawing/2014/main" id="{71DEAB23-9530-F842-229E-5FAD588E8A34}"/>
              </a:ext>
            </a:extLst>
          </p:cNvPr>
          <p:cNvSpPr>
            <a:spLocks noGrp="1"/>
          </p:cNvSpPr>
          <p:nvPr>
            <p:ph sz="half" idx="1"/>
          </p:nvPr>
        </p:nvSpPr>
        <p:spPr>
          <a:xfrm>
            <a:off x="838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a:p>
        </p:txBody>
      </p:sp>
      <p:sp>
        <p:nvSpPr>
          <p:cNvPr id="4" name="Tartalom helye 3">
            <a:extLst>
              <a:ext uri="{FF2B5EF4-FFF2-40B4-BE49-F238E27FC236}">
                <a16:creationId xmlns:a16="http://schemas.microsoft.com/office/drawing/2014/main" id="{082393E2-5A94-3BE6-97D1-819F5B5B98F5}"/>
              </a:ext>
            </a:extLst>
          </p:cNvPr>
          <p:cNvSpPr>
            <a:spLocks noGrp="1"/>
          </p:cNvSpPr>
          <p:nvPr>
            <p:ph sz="half" idx="2"/>
          </p:nvPr>
        </p:nvSpPr>
        <p:spPr>
          <a:xfrm>
            <a:off x="6172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a:p>
        </p:txBody>
      </p:sp>
      <p:sp>
        <p:nvSpPr>
          <p:cNvPr id="5" name="Dátum helye 4">
            <a:extLst>
              <a:ext uri="{FF2B5EF4-FFF2-40B4-BE49-F238E27FC236}">
                <a16:creationId xmlns:a16="http://schemas.microsoft.com/office/drawing/2014/main" id="{49C678DA-A168-16C8-88ED-AA78C7AC4224}"/>
              </a:ext>
            </a:extLst>
          </p:cNvPr>
          <p:cNvSpPr>
            <a:spLocks noGrp="1"/>
          </p:cNvSpPr>
          <p:nvPr>
            <p:ph type="dt" sz="half" idx="10"/>
          </p:nvPr>
        </p:nvSpPr>
        <p:spPr/>
        <p:txBody>
          <a:bodyPr/>
          <a:lstStyle/>
          <a:p>
            <a:r>
              <a:rPr lang="en-US"/>
              <a:t>21.04.2023</a:t>
            </a:r>
          </a:p>
        </p:txBody>
      </p:sp>
      <p:sp>
        <p:nvSpPr>
          <p:cNvPr id="6" name="Élőláb helye 5">
            <a:extLst>
              <a:ext uri="{FF2B5EF4-FFF2-40B4-BE49-F238E27FC236}">
                <a16:creationId xmlns:a16="http://schemas.microsoft.com/office/drawing/2014/main" id="{9CF7C071-14E3-9A16-EFF3-732906DE3865}"/>
              </a:ext>
            </a:extLst>
          </p:cNvPr>
          <p:cNvSpPr>
            <a:spLocks noGrp="1"/>
          </p:cNvSpPr>
          <p:nvPr>
            <p:ph type="ftr" sz="quarter" idx="11"/>
          </p:nvPr>
        </p:nvSpPr>
        <p:spPr/>
        <p:txBody>
          <a:bodyPr/>
          <a:lstStyle/>
          <a:p>
            <a:r>
              <a:rPr lang="en-GB"/>
              <a:t>Green Fox Academy - Lightning Talk</a:t>
            </a:r>
            <a:endParaRPr lang="en-US"/>
          </a:p>
        </p:txBody>
      </p:sp>
      <p:sp>
        <p:nvSpPr>
          <p:cNvPr id="7" name="Dia számának helye 6">
            <a:extLst>
              <a:ext uri="{FF2B5EF4-FFF2-40B4-BE49-F238E27FC236}">
                <a16:creationId xmlns:a16="http://schemas.microsoft.com/office/drawing/2014/main" id="{17E13C13-EEA5-77E1-46E8-74275F0C3B50}"/>
              </a:ext>
            </a:extLst>
          </p:cNvPr>
          <p:cNvSpPr>
            <a:spLocks noGrp="1"/>
          </p:cNvSpPr>
          <p:nvPr>
            <p:ph type="sldNum" sz="quarter" idx="12"/>
          </p:nvPr>
        </p:nvSpPr>
        <p:spPr/>
        <p:txBody>
          <a:bodyPr/>
          <a:lstStyle/>
          <a:p>
            <a:fld id="{F6C7F79A-8878-4D8B-BAFD-DD1C79C7F8F9}" type="slidenum">
              <a:rPr lang="en-US" smtClean="0"/>
              <a:t>‹#›</a:t>
            </a:fld>
            <a:endParaRPr lang="en-US"/>
          </a:p>
        </p:txBody>
      </p:sp>
    </p:spTree>
    <p:extLst>
      <p:ext uri="{BB962C8B-B14F-4D97-AF65-F5344CB8AC3E}">
        <p14:creationId xmlns:p14="http://schemas.microsoft.com/office/powerpoint/2010/main" val="971265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0A9F8967-F34E-35BC-7A09-DFC313878754}"/>
              </a:ext>
            </a:extLst>
          </p:cNvPr>
          <p:cNvSpPr>
            <a:spLocks noGrp="1"/>
          </p:cNvSpPr>
          <p:nvPr>
            <p:ph type="title"/>
          </p:nvPr>
        </p:nvSpPr>
        <p:spPr>
          <a:xfrm>
            <a:off x="839788" y="365125"/>
            <a:ext cx="10515600" cy="1325563"/>
          </a:xfrm>
        </p:spPr>
        <p:txBody>
          <a:bodyPr/>
          <a:lstStyle/>
          <a:p>
            <a:r>
              <a:rPr lang="hu-HU"/>
              <a:t>Mintacím szerkesztése</a:t>
            </a:r>
            <a:endParaRPr lang="en-US"/>
          </a:p>
        </p:txBody>
      </p:sp>
      <p:sp>
        <p:nvSpPr>
          <p:cNvPr id="3" name="Szöveg helye 2">
            <a:extLst>
              <a:ext uri="{FF2B5EF4-FFF2-40B4-BE49-F238E27FC236}">
                <a16:creationId xmlns:a16="http://schemas.microsoft.com/office/drawing/2014/main" id="{CB186DB2-5ACE-490B-0A71-379AC83E7A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a:extLst>
              <a:ext uri="{FF2B5EF4-FFF2-40B4-BE49-F238E27FC236}">
                <a16:creationId xmlns:a16="http://schemas.microsoft.com/office/drawing/2014/main" id="{2008907F-BF11-AF06-6C51-FF241FE78966}"/>
              </a:ext>
            </a:extLst>
          </p:cNvPr>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a:p>
        </p:txBody>
      </p:sp>
      <p:sp>
        <p:nvSpPr>
          <p:cNvPr id="5" name="Szöveg helye 4">
            <a:extLst>
              <a:ext uri="{FF2B5EF4-FFF2-40B4-BE49-F238E27FC236}">
                <a16:creationId xmlns:a16="http://schemas.microsoft.com/office/drawing/2014/main" id="{BB939600-1177-B490-C76F-31F0074C4B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a:extLst>
              <a:ext uri="{FF2B5EF4-FFF2-40B4-BE49-F238E27FC236}">
                <a16:creationId xmlns:a16="http://schemas.microsoft.com/office/drawing/2014/main" id="{ED6C630C-7A2F-D2EE-678E-8BD156C14EDB}"/>
              </a:ext>
            </a:extLst>
          </p:cNvPr>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a:p>
        </p:txBody>
      </p:sp>
      <p:sp>
        <p:nvSpPr>
          <p:cNvPr id="7" name="Dátum helye 6">
            <a:extLst>
              <a:ext uri="{FF2B5EF4-FFF2-40B4-BE49-F238E27FC236}">
                <a16:creationId xmlns:a16="http://schemas.microsoft.com/office/drawing/2014/main" id="{F9931CB7-3AFE-3E8C-82FB-243B029B4429}"/>
              </a:ext>
            </a:extLst>
          </p:cNvPr>
          <p:cNvSpPr>
            <a:spLocks noGrp="1"/>
          </p:cNvSpPr>
          <p:nvPr>
            <p:ph type="dt" sz="half" idx="10"/>
          </p:nvPr>
        </p:nvSpPr>
        <p:spPr/>
        <p:txBody>
          <a:bodyPr/>
          <a:lstStyle/>
          <a:p>
            <a:r>
              <a:rPr lang="en-US"/>
              <a:t>21.04.2023</a:t>
            </a:r>
          </a:p>
        </p:txBody>
      </p:sp>
      <p:sp>
        <p:nvSpPr>
          <p:cNvPr id="8" name="Élőláb helye 7">
            <a:extLst>
              <a:ext uri="{FF2B5EF4-FFF2-40B4-BE49-F238E27FC236}">
                <a16:creationId xmlns:a16="http://schemas.microsoft.com/office/drawing/2014/main" id="{519D2F62-3149-B748-351B-1CD2024A251A}"/>
              </a:ext>
            </a:extLst>
          </p:cNvPr>
          <p:cNvSpPr>
            <a:spLocks noGrp="1"/>
          </p:cNvSpPr>
          <p:nvPr>
            <p:ph type="ftr" sz="quarter" idx="11"/>
          </p:nvPr>
        </p:nvSpPr>
        <p:spPr/>
        <p:txBody>
          <a:bodyPr/>
          <a:lstStyle/>
          <a:p>
            <a:r>
              <a:rPr lang="en-GB"/>
              <a:t>Green Fox Academy - Lightning Talk</a:t>
            </a:r>
            <a:endParaRPr lang="en-US"/>
          </a:p>
        </p:txBody>
      </p:sp>
      <p:sp>
        <p:nvSpPr>
          <p:cNvPr id="9" name="Dia számának helye 8">
            <a:extLst>
              <a:ext uri="{FF2B5EF4-FFF2-40B4-BE49-F238E27FC236}">
                <a16:creationId xmlns:a16="http://schemas.microsoft.com/office/drawing/2014/main" id="{BF47D536-ABA5-129B-1C5E-75117F222D6B}"/>
              </a:ext>
            </a:extLst>
          </p:cNvPr>
          <p:cNvSpPr>
            <a:spLocks noGrp="1"/>
          </p:cNvSpPr>
          <p:nvPr>
            <p:ph type="sldNum" sz="quarter" idx="12"/>
          </p:nvPr>
        </p:nvSpPr>
        <p:spPr/>
        <p:txBody>
          <a:bodyPr/>
          <a:lstStyle/>
          <a:p>
            <a:fld id="{F6C7F79A-8878-4D8B-BAFD-DD1C79C7F8F9}" type="slidenum">
              <a:rPr lang="en-US" smtClean="0"/>
              <a:t>‹#›</a:t>
            </a:fld>
            <a:endParaRPr lang="en-US"/>
          </a:p>
        </p:txBody>
      </p:sp>
    </p:spTree>
    <p:extLst>
      <p:ext uri="{BB962C8B-B14F-4D97-AF65-F5344CB8AC3E}">
        <p14:creationId xmlns:p14="http://schemas.microsoft.com/office/powerpoint/2010/main" val="1659118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195B76E-ED31-23F8-A2DE-E85DBF4DFBA8}"/>
              </a:ext>
            </a:extLst>
          </p:cNvPr>
          <p:cNvSpPr>
            <a:spLocks noGrp="1"/>
          </p:cNvSpPr>
          <p:nvPr>
            <p:ph type="title"/>
          </p:nvPr>
        </p:nvSpPr>
        <p:spPr/>
        <p:txBody>
          <a:bodyPr/>
          <a:lstStyle/>
          <a:p>
            <a:r>
              <a:rPr lang="hu-HU"/>
              <a:t>Mintacím szerkesztése</a:t>
            </a:r>
            <a:endParaRPr lang="en-US"/>
          </a:p>
        </p:txBody>
      </p:sp>
      <p:sp>
        <p:nvSpPr>
          <p:cNvPr id="3" name="Dátum helye 2">
            <a:extLst>
              <a:ext uri="{FF2B5EF4-FFF2-40B4-BE49-F238E27FC236}">
                <a16:creationId xmlns:a16="http://schemas.microsoft.com/office/drawing/2014/main" id="{C7544905-1120-556E-6820-A7F935FE0E09}"/>
              </a:ext>
            </a:extLst>
          </p:cNvPr>
          <p:cNvSpPr>
            <a:spLocks noGrp="1"/>
          </p:cNvSpPr>
          <p:nvPr>
            <p:ph type="dt" sz="half" idx="10"/>
          </p:nvPr>
        </p:nvSpPr>
        <p:spPr/>
        <p:txBody>
          <a:bodyPr/>
          <a:lstStyle/>
          <a:p>
            <a:r>
              <a:rPr lang="en-US"/>
              <a:t>21.04.2023</a:t>
            </a:r>
          </a:p>
        </p:txBody>
      </p:sp>
      <p:sp>
        <p:nvSpPr>
          <p:cNvPr id="4" name="Élőláb helye 3">
            <a:extLst>
              <a:ext uri="{FF2B5EF4-FFF2-40B4-BE49-F238E27FC236}">
                <a16:creationId xmlns:a16="http://schemas.microsoft.com/office/drawing/2014/main" id="{36A3EF36-39BF-DD38-589B-E137BC44B410}"/>
              </a:ext>
            </a:extLst>
          </p:cNvPr>
          <p:cNvSpPr>
            <a:spLocks noGrp="1"/>
          </p:cNvSpPr>
          <p:nvPr>
            <p:ph type="ftr" sz="quarter" idx="11"/>
          </p:nvPr>
        </p:nvSpPr>
        <p:spPr/>
        <p:txBody>
          <a:bodyPr/>
          <a:lstStyle/>
          <a:p>
            <a:r>
              <a:rPr lang="en-GB"/>
              <a:t>Green Fox Academy - Lightning Talk</a:t>
            </a:r>
            <a:endParaRPr lang="en-US"/>
          </a:p>
        </p:txBody>
      </p:sp>
      <p:sp>
        <p:nvSpPr>
          <p:cNvPr id="5" name="Dia számának helye 4">
            <a:extLst>
              <a:ext uri="{FF2B5EF4-FFF2-40B4-BE49-F238E27FC236}">
                <a16:creationId xmlns:a16="http://schemas.microsoft.com/office/drawing/2014/main" id="{E7EF02B7-C923-4F88-F9B3-0EF351CC294C}"/>
              </a:ext>
            </a:extLst>
          </p:cNvPr>
          <p:cNvSpPr>
            <a:spLocks noGrp="1"/>
          </p:cNvSpPr>
          <p:nvPr>
            <p:ph type="sldNum" sz="quarter" idx="12"/>
          </p:nvPr>
        </p:nvSpPr>
        <p:spPr/>
        <p:txBody>
          <a:bodyPr/>
          <a:lstStyle/>
          <a:p>
            <a:fld id="{F6C7F79A-8878-4D8B-BAFD-DD1C79C7F8F9}" type="slidenum">
              <a:rPr lang="en-US" smtClean="0"/>
              <a:t>‹#›</a:t>
            </a:fld>
            <a:endParaRPr lang="en-US"/>
          </a:p>
        </p:txBody>
      </p:sp>
    </p:spTree>
    <p:extLst>
      <p:ext uri="{BB962C8B-B14F-4D97-AF65-F5344CB8AC3E}">
        <p14:creationId xmlns:p14="http://schemas.microsoft.com/office/powerpoint/2010/main" val="3340588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a:extLst>
              <a:ext uri="{FF2B5EF4-FFF2-40B4-BE49-F238E27FC236}">
                <a16:creationId xmlns:a16="http://schemas.microsoft.com/office/drawing/2014/main" id="{18CB90F3-72C5-73BC-E449-0C6443F378F9}"/>
              </a:ext>
            </a:extLst>
          </p:cNvPr>
          <p:cNvSpPr>
            <a:spLocks noGrp="1"/>
          </p:cNvSpPr>
          <p:nvPr>
            <p:ph type="dt" sz="half" idx="10"/>
          </p:nvPr>
        </p:nvSpPr>
        <p:spPr/>
        <p:txBody>
          <a:bodyPr/>
          <a:lstStyle/>
          <a:p>
            <a:r>
              <a:rPr lang="en-US"/>
              <a:t>21.04.2023</a:t>
            </a:r>
          </a:p>
        </p:txBody>
      </p:sp>
      <p:sp>
        <p:nvSpPr>
          <p:cNvPr id="3" name="Élőláb helye 2">
            <a:extLst>
              <a:ext uri="{FF2B5EF4-FFF2-40B4-BE49-F238E27FC236}">
                <a16:creationId xmlns:a16="http://schemas.microsoft.com/office/drawing/2014/main" id="{2E5AD227-27BB-921E-9645-7F9B6AFC582E}"/>
              </a:ext>
            </a:extLst>
          </p:cNvPr>
          <p:cNvSpPr>
            <a:spLocks noGrp="1"/>
          </p:cNvSpPr>
          <p:nvPr>
            <p:ph type="ftr" sz="quarter" idx="11"/>
          </p:nvPr>
        </p:nvSpPr>
        <p:spPr/>
        <p:txBody>
          <a:bodyPr/>
          <a:lstStyle/>
          <a:p>
            <a:r>
              <a:rPr lang="en-GB"/>
              <a:t>Green Fox Academy - Lightning Talk</a:t>
            </a:r>
            <a:endParaRPr lang="en-US"/>
          </a:p>
        </p:txBody>
      </p:sp>
      <p:sp>
        <p:nvSpPr>
          <p:cNvPr id="4" name="Dia számának helye 3">
            <a:extLst>
              <a:ext uri="{FF2B5EF4-FFF2-40B4-BE49-F238E27FC236}">
                <a16:creationId xmlns:a16="http://schemas.microsoft.com/office/drawing/2014/main" id="{BE21B698-A5F3-461A-C987-1F5C0C452940}"/>
              </a:ext>
            </a:extLst>
          </p:cNvPr>
          <p:cNvSpPr>
            <a:spLocks noGrp="1"/>
          </p:cNvSpPr>
          <p:nvPr>
            <p:ph type="sldNum" sz="quarter" idx="12"/>
          </p:nvPr>
        </p:nvSpPr>
        <p:spPr/>
        <p:txBody>
          <a:bodyPr/>
          <a:lstStyle/>
          <a:p>
            <a:fld id="{F6C7F79A-8878-4D8B-BAFD-DD1C79C7F8F9}" type="slidenum">
              <a:rPr lang="en-US" smtClean="0"/>
              <a:t>‹#›</a:t>
            </a:fld>
            <a:endParaRPr lang="en-US"/>
          </a:p>
        </p:txBody>
      </p:sp>
    </p:spTree>
    <p:extLst>
      <p:ext uri="{BB962C8B-B14F-4D97-AF65-F5344CB8AC3E}">
        <p14:creationId xmlns:p14="http://schemas.microsoft.com/office/powerpoint/2010/main" val="1063258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01D85702-D78B-EADA-FD97-EB646FF9F960}"/>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endParaRPr lang="en-US"/>
          </a:p>
        </p:txBody>
      </p:sp>
      <p:sp>
        <p:nvSpPr>
          <p:cNvPr id="3" name="Tartalom helye 2">
            <a:extLst>
              <a:ext uri="{FF2B5EF4-FFF2-40B4-BE49-F238E27FC236}">
                <a16:creationId xmlns:a16="http://schemas.microsoft.com/office/drawing/2014/main" id="{868365AC-060B-496C-D1DA-06B112E6AF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a:p>
        </p:txBody>
      </p:sp>
      <p:sp>
        <p:nvSpPr>
          <p:cNvPr id="4" name="Szöveg helye 3">
            <a:extLst>
              <a:ext uri="{FF2B5EF4-FFF2-40B4-BE49-F238E27FC236}">
                <a16:creationId xmlns:a16="http://schemas.microsoft.com/office/drawing/2014/main" id="{B3A14D27-31F3-735B-59DE-DD383F55A0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77602B33-EF57-C3FC-635D-0D00D948C361}"/>
              </a:ext>
            </a:extLst>
          </p:cNvPr>
          <p:cNvSpPr>
            <a:spLocks noGrp="1"/>
          </p:cNvSpPr>
          <p:nvPr>
            <p:ph type="dt" sz="half" idx="10"/>
          </p:nvPr>
        </p:nvSpPr>
        <p:spPr/>
        <p:txBody>
          <a:bodyPr/>
          <a:lstStyle/>
          <a:p>
            <a:r>
              <a:rPr lang="en-US"/>
              <a:t>21.04.2023</a:t>
            </a:r>
          </a:p>
        </p:txBody>
      </p:sp>
      <p:sp>
        <p:nvSpPr>
          <p:cNvPr id="6" name="Élőláb helye 5">
            <a:extLst>
              <a:ext uri="{FF2B5EF4-FFF2-40B4-BE49-F238E27FC236}">
                <a16:creationId xmlns:a16="http://schemas.microsoft.com/office/drawing/2014/main" id="{FBD6B06C-0ACC-391C-FF8E-8E1A051347D7}"/>
              </a:ext>
            </a:extLst>
          </p:cNvPr>
          <p:cNvSpPr>
            <a:spLocks noGrp="1"/>
          </p:cNvSpPr>
          <p:nvPr>
            <p:ph type="ftr" sz="quarter" idx="11"/>
          </p:nvPr>
        </p:nvSpPr>
        <p:spPr/>
        <p:txBody>
          <a:bodyPr/>
          <a:lstStyle/>
          <a:p>
            <a:r>
              <a:rPr lang="en-GB"/>
              <a:t>Green Fox Academy - Lightning Talk</a:t>
            </a:r>
            <a:endParaRPr lang="en-US"/>
          </a:p>
        </p:txBody>
      </p:sp>
      <p:sp>
        <p:nvSpPr>
          <p:cNvPr id="7" name="Dia számának helye 6">
            <a:extLst>
              <a:ext uri="{FF2B5EF4-FFF2-40B4-BE49-F238E27FC236}">
                <a16:creationId xmlns:a16="http://schemas.microsoft.com/office/drawing/2014/main" id="{0BA5C0AA-60A0-5CA7-8D48-E776A44D93E0}"/>
              </a:ext>
            </a:extLst>
          </p:cNvPr>
          <p:cNvSpPr>
            <a:spLocks noGrp="1"/>
          </p:cNvSpPr>
          <p:nvPr>
            <p:ph type="sldNum" sz="quarter" idx="12"/>
          </p:nvPr>
        </p:nvSpPr>
        <p:spPr/>
        <p:txBody>
          <a:bodyPr/>
          <a:lstStyle/>
          <a:p>
            <a:fld id="{F6C7F79A-8878-4D8B-BAFD-DD1C79C7F8F9}" type="slidenum">
              <a:rPr lang="en-US" smtClean="0"/>
              <a:t>‹#›</a:t>
            </a:fld>
            <a:endParaRPr lang="en-US"/>
          </a:p>
        </p:txBody>
      </p:sp>
    </p:spTree>
    <p:extLst>
      <p:ext uri="{BB962C8B-B14F-4D97-AF65-F5344CB8AC3E}">
        <p14:creationId xmlns:p14="http://schemas.microsoft.com/office/powerpoint/2010/main" val="2326768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4CE7844-6CBC-6F5D-29D1-89701EDDB70B}"/>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endParaRPr lang="en-US"/>
          </a:p>
        </p:txBody>
      </p:sp>
      <p:sp>
        <p:nvSpPr>
          <p:cNvPr id="3" name="Kép helye 2">
            <a:extLst>
              <a:ext uri="{FF2B5EF4-FFF2-40B4-BE49-F238E27FC236}">
                <a16:creationId xmlns:a16="http://schemas.microsoft.com/office/drawing/2014/main" id="{BFD066BD-0E1D-961D-6864-B89A4CF5F2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Szöveg helye 3">
            <a:extLst>
              <a:ext uri="{FF2B5EF4-FFF2-40B4-BE49-F238E27FC236}">
                <a16:creationId xmlns:a16="http://schemas.microsoft.com/office/drawing/2014/main" id="{25D3F143-B3C0-E686-0F29-1FF19423F3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9D599B0E-3FB9-3617-F42B-451DA56B4316}"/>
              </a:ext>
            </a:extLst>
          </p:cNvPr>
          <p:cNvSpPr>
            <a:spLocks noGrp="1"/>
          </p:cNvSpPr>
          <p:nvPr>
            <p:ph type="dt" sz="half" idx="10"/>
          </p:nvPr>
        </p:nvSpPr>
        <p:spPr/>
        <p:txBody>
          <a:bodyPr/>
          <a:lstStyle/>
          <a:p>
            <a:r>
              <a:rPr lang="en-US"/>
              <a:t>21.04.2023</a:t>
            </a:r>
          </a:p>
        </p:txBody>
      </p:sp>
      <p:sp>
        <p:nvSpPr>
          <p:cNvPr id="6" name="Élőláb helye 5">
            <a:extLst>
              <a:ext uri="{FF2B5EF4-FFF2-40B4-BE49-F238E27FC236}">
                <a16:creationId xmlns:a16="http://schemas.microsoft.com/office/drawing/2014/main" id="{3D65BA25-1D82-25A5-9FE5-734933AEECA5}"/>
              </a:ext>
            </a:extLst>
          </p:cNvPr>
          <p:cNvSpPr>
            <a:spLocks noGrp="1"/>
          </p:cNvSpPr>
          <p:nvPr>
            <p:ph type="ftr" sz="quarter" idx="11"/>
          </p:nvPr>
        </p:nvSpPr>
        <p:spPr/>
        <p:txBody>
          <a:bodyPr/>
          <a:lstStyle/>
          <a:p>
            <a:r>
              <a:rPr lang="en-GB"/>
              <a:t>Green Fox Academy - Lightning Talk</a:t>
            </a:r>
            <a:endParaRPr lang="en-US"/>
          </a:p>
        </p:txBody>
      </p:sp>
      <p:sp>
        <p:nvSpPr>
          <p:cNvPr id="7" name="Dia számának helye 6">
            <a:extLst>
              <a:ext uri="{FF2B5EF4-FFF2-40B4-BE49-F238E27FC236}">
                <a16:creationId xmlns:a16="http://schemas.microsoft.com/office/drawing/2014/main" id="{620CB551-14E0-2DB3-5D97-939ABE98773A}"/>
              </a:ext>
            </a:extLst>
          </p:cNvPr>
          <p:cNvSpPr>
            <a:spLocks noGrp="1"/>
          </p:cNvSpPr>
          <p:nvPr>
            <p:ph type="sldNum" sz="quarter" idx="12"/>
          </p:nvPr>
        </p:nvSpPr>
        <p:spPr/>
        <p:txBody>
          <a:bodyPr/>
          <a:lstStyle/>
          <a:p>
            <a:fld id="{F6C7F79A-8878-4D8B-BAFD-DD1C79C7F8F9}" type="slidenum">
              <a:rPr lang="en-US" smtClean="0"/>
              <a:t>‹#›</a:t>
            </a:fld>
            <a:endParaRPr lang="en-US"/>
          </a:p>
        </p:txBody>
      </p:sp>
    </p:spTree>
    <p:extLst>
      <p:ext uri="{BB962C8B-B14F-4D97-AF65-F5344CB8AC3E}">
        <p14:creationId xmlns:p14="http://schemas.microsoft.com/office/powerpoint/2010/main" val="3350113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ím helye 1">
            <a:extLst>
              <a:ext uri="{FF2B5EF4-FFF2-40B4-BE49-F238E27FC236}">
                <a16:creationId xmlns:a16="http://schemas.microsoft.com/office/drawing/2014/main" id="{FCA97AB7-C98F-4F69-060A-E320E63A41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u-HU"/>
              <a:t>Mintacím szerkesztése</a:t>
            </a:r>
            <a:endParaRPr lang="en-US"/>
          </a:p>
        </p:txBody>
      </p:sp>
      <p:sp>
        <p:nvSpPr>
          <p:cNvPr id="3" name="Szöveg helye 2">
            <a:extLst>
              <a:ext uri="{FF2B5EF4-FFF2-40B4-BE49-F238E27FC236}">
                <a16:creationId xmlns:a16="http://schemas.microsoft.com/office/drawing/2014/main" id="{32D62CF7-CEDD-914B-CB06-7DD1225779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a:p>
        </p:txBody>
      </p:sp>
      <p:sp>
        <p:nvSpPr>
          <p:cNvPr id="4" name="Dátum helye 3">
            <a:extLst>
              <a:ext uri="{FF2B5EF4-FFF2-40B4-BE49-F238E27FC236}">
                <a16:creationId xmlns:a16="http://schemas.microsoft.com/office/drawing/2014/main" id="{2DF050BE-E0FC-66DC-B525-561C8024D2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21.04.2023</a:t>
            </a:r>
          </a:p>
        </p:txBody>
      </p:sp>
      <p:sp>
        <p:nvSpPr>
          <p:cNvPr id="5" name="Élőláb helye 4">
            <a:extLst>
              <a:ext uri="{FF2B5EF4-FFF2-40B4-BE49-F238E27FC236}">
                <a16:creationId xmlns:a16="http://schemas.microsoft.com/office/drawing/2014/main" id="{E32CB645-6EAD-BD66-9B41-BA86EE5DC8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Green Fox Academy - Lightning Talk</a:t>
            </a:r>
            <a:endParaRPr lang="en-US"/>
          </a:p>
        </p:txBody>
      </p:sp>
      <p:sp>
        <p:nvSpPr>
          <p:cNvPr id="6" name="Dia számának helye 5">
            <a:extLst>
              <a:ext uri="{FF2B5EF4-FFF2-40B4-BE49-F238E27FC236}">
                <a16:creationId xmlns:a16="http://schemas.microsoft.com/office/drawing/2014/main" id="{4B2583F1-8976-B40B-5F6D-52C8EC1083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C7F79A-8878-4D8B-BAFD-DD1C79C7F8F9}" type="slidenum">
              <a:rPr lang="en-US" smtClean="0"/>
              <a:t>‹#›</a:t>
            </a:fld>
            <a:endParaRPr lang="en-US"/>
          </a:p>
        </p:txBody>
      </p:sp>
    </p:spTree>
    <p:extLst>
      <p:ext uri="{BB962C8B-B14F-4D97-AF65-F5344CB8AC3E}">
        <p14:creationId xmlns:p14="http://schemas.microsoft.com/office/powerpoint/2010/main" val="3591427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slide" Target="slide2.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slide" Target="slide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slide" Target="slide2.xml"/></Relationships>
</file>

<file path=ppt/slides/_rels/slide13.xml.rels><?xml version="1.0" encoding="UTF-8" standalone="yes"?>
<Relationships xmlns="http://schemas.openxmlformats.org/package/2006/relationships"><Relationship Id="rId8" Type="http://schemas.openxmlformats.org/officeDocument/2006/relationships/hyperlink" Target="https://regexone.com/references/java" TargetMode="External"/><Relationship Id="rId13" Type="http://schemas.openxmlformats.org/officeDocument/2006/relationships/hyperlink" Target="https://perldoc.perl.org/perlre" TargetMode="External"/><Relationship Id="rId3" Type="http://schemas.openxmlformats.org/officeDocument/2006/relationships/image" Target="../media/image21.jpg"/><Relationship Id="rId7" Type="http://schemas.openxmlformats.org/officeDocument/2006/relationships/hyperlink" Target="https://regexone.com/" TargetMode="External"/><Relationship Id="rId12" Type="http://schemas.openxmlformats.org/officeDocument/2006/relationships/hyperlink" Target="https://en.wikibooks.org/wiki/Regular_Expressions/POSIX_Basic_Regular_Expression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en.wikipedia.org/wiki/Regular_expression" TargetMode="External"/><Relationship Id="rId11" Type="http://schemas.openxmlformats.org/officeDocument/2006/relationships/hyperlink" Target="https://www.regextester.com/" TargetMode="External"/><Relationship Id="rId5" Type="http://schemas.openxmlformats.org/officeDocument/2006/relationships/hyperlink" Target="https://github.com/orgs/green-fox-academy/projects/177/views/1?pane=issue&amp;itemId=25429183" TargetMode="External"/><Relationship Id="rId15" Type="http://schemas.openxmlformats.org/officeDocument/2006/relationships/hyperlink" Target="https://topic.alibabacloud.com/a/parsing-posix-vs-perl-standard-regular-expression-differences-_php-tutorial_4_86_30966984.html" TargetMode="External"/><Relationship Id="rId10" Type="http://schemas.openxmlformats.org/officeDocument/2006/relationships/hyperlink" Target="https://regexr.com/" TargetMode="External"/><Relationship Id="rId4" Type="http://schemas.openxmlformats.org/officeDocument/2006/relationships/slide" Target="slide2.xml"/><Relationship Id="rId9" Type="http://schemas.openxmlformats.org/officeDocument/2006/relationships/hyperlink" Target="https://regex101.com/" TargetMode="External"/><Relationship Id="rId14" Type="http://schemas.openxmlformats.org/officeDocument/2006/relationships/hyperlink" Target="https://www.tutorialspoint.com/perl/perl_regular_expressions.htm"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docs.python.org/3/library/re.html" TargetMode="External"/><Relationship Id="rId3" Type="http://schemas.openxmlformats.org/officeDocument/2006/relationships/image" Target="../media/image21.jpg"/><Relationship Id="rId7" Type="http://schemas.openxmlformats.org/officeDocument/2006/relationships/hyperlink" Target="https://www.javatpoint.com/java-regex" TargetMode="External"/><Relationship Id="rId12" Type="http://schemas.openxmlformats.org/officeDocument/2006/relationships/hyperlink" Target="https://en.cppreference.com/w/cpp/regex"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www.w3schools.com/java/java_regex.asp" TargetMode="External"/><Relationship Id="rId11" Type="http://schemas.openxmlformats.org/officeDocument/2006/relationships/hyperlink" Target="https://www.geeksforgeeks.org/regular-expressions-in-c/" TargetMode="External"/><Relationship Id="rId5" Type="http://schemas.openxmlformats.org/officeDocument/2006/relationships/hyperlink" Target="https://docs.oracle.com/javase/7/docs/api/java/util/regex/Pattern.html" TargetMode="External"/><Relationship Id="rId10" Type="http://schemas.openxmlformats.org/officeDocument/2006/relationships/hyperlink" Target="https://r4ds.hadley.nz/regexps.html" TargetMode="External"/><Relationship Id="rId4" Type="http://schemas.openxmlformats.org/officeDocument/2006/relationships/slide" Target="slide2.xml"/><Relationship Id="rId9" Type="http://schemas.openxmlformats.org/officeDocument/2006/relationships/hyperlink" Target="https://www.w3schools.com/python/python_regex.asp"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www.gnu.org/software/emacs/manual/html_node/emacs/Regexps.html" TargetMode="External"/><Relationship Id="rId13" Type="http://schemas.openxmlformats.org/officeDocument/2006/relationships/hyperlink" Target="https://www.gastonsanchez.com/intro2cwd/regex.html" TargetMode="External"/><Relationship Id="rId3" Type="http://schemas.openxmlformats.org/officeDocument/2006/relationships/slide" Target="slide2.xml"/><Relationship Id="rId7" Type="http://schemas.openxmlformats.org/officeDocument/2006/relationships/hyperlink" Target="https://developer.apple.com/documentation/swift/regex" TargetMode="External"/><Relationship Id="rId12" Type="http://schemas.openxmlformats.org/officeDocument/2006/relationships/hyperlink" Target="https://ieeexplore.ieee.org/document/8321906" TargetMode="External"/><Relationship Id="rId17" Type="http://schemas.openxmlformats.org/officeDocument/2006/relationships/hyperlink" Target="https://www.tutorialspoint.com/compiler_design/compiler_design_regular_expressions.htm" TargetMode="External"/><Relationship Id="rId2" Type="http://schemas.openxmlformats.org/officeDocument/2006/relationships/image" Target="../media/image21.jpg"/><Relationship Id="rId16" Type="http://schemas.openxmlformats.org/officeDocument/2006/relationships/hyperlink" Target="https://mherman.org/blog/web-scraping-with-regular-expressions/" TargetMode="External"/><Relationship Id="rId1" Type="http://schemas.openxmlformats.org/officeDocument/2006/relationships/slideLayout" Target="../slideLayouts/slideLayout2.xml"/><Relationship Id="rId6" Type="http://schemas.openxmlformats.org/officeDocument/2006/relationships/hyperlink" Target="https://answers.microsoft.com/en-us/msoffice/forum/all/can-i-use-regex-on-word/1aac7b1a-1837-45ee-a359-0f5d620291a2" TargetMode="External"/><Relationship Id="rId11" Type="http://schemas.openxmlformats.org/officeDocument/2006/relationships/hyperlink" Target="https://towardsdatascience.com/regular-expressions-f3ee2213b085" TargetMode="External"/><Relationship Id="rId5" Type="http://schemas.openxmlformats.org/officeDocument/2006/relationships/hyperlink" Target="https://superuser.com/questions/846646/is-there-a-way-to-search-for-a-pattern-in-a-ms-word-document" TargetMode="External"/><Relationship Id="rId15" Type="http://schemas.openxmlformats.org/officeDocument/2006/relationships/hyperlink" Target="https://towardsdatascience.com/web-scraping-regular-expressions-and-data-visualization-doing-it-all-in-python-37a1aade7924" TargetMode="External"/><Relationship Id="rId10" Type="http://schemas.openxmlformats.org/officeDocument/2006/relationships/hyperlink" Target="https://towardsdatascience.com/the-utility-of-regular-expressions-in-data-science-babf94285966" TargetMode="External"/><Relationship Id="rId4" Type="http://schemas.openxmlformats.org/officeDocument/2006/relationships/hyperlink" Target="https://learn.microsoft.com/en-us/dotnet/standard/base-types/regular-expression-language-quick-reference" TargetMode="External"/><Relationship Id="rId9" Type="http://schemas.openxmlformats.org/officeDocument/2006/relationships/hyperlink" Target="https://www.integrate.io/blog/using-regular-expressions-in-big-data/" TargetMode="External"/><Relationship Id="rId14" Type="http://schemas.openxmlformats.org/officeDocument/2006/relationships/hyperlink" Target="https://oxylabs.io/blog/regex-web-scrapin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image" Target="../media/image2.png"/><Relationship Id="rId7" Type="http://schemas.openxmlformats.org/officeDocument/2006/relationships/slide" Target="slide6.xml"/><Relationship Id="rId12" Type="http://schemas.openxmlformats.org/officeDocument/2006/relationships/slide" Target="slide16.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slide" Target="slide5.xml"/><Relationship Id="rId11" Type="http://schemas.openxmlformats.org/officeDocument/2006/relationships/slide" Target="slide13.xml"/><Relationship Id="rId5" Type="http://schemas.openxmlformats.org/officeDocument/2006/relationships/slide" Target="slide4.xml"/><Relationship Id="rId10" Type="http://schemas.openxmlformats.org/officeDocument/2006/relationships/slide" Target="slide10.xml"/><Relationship Id="rId4" Type="http://schemas.openxmlformats.org/officeDocument/2006/relationships/slide" Target="slide3.xml"/><Relationship Id="rId9" Type="http://schemas.openxmlformats.org/officeDocument/2006/relationships/slide" Target="slide9.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4.xml.rels><?xml version="1.0" encoding="UTF-8" standalone="yes"?>
<Relationships xmlns="http://schemas.openxmlformats.org/package/2006/relationships"><Relationship Id="rId8" Type="http://schemas.openxmlformats.org/officeDocument/2006/relationships/hyperlink" Target="https://en.wikipedia.org/wiki/Ed_(text_editor)" TargetMode="External"/><Relationship Id="rId13" Type="http://schemas.openxmlformats.org/officeDocument/2006/relationships/hyperlink" Target="https://en.wikipedia.org/wiki/Lex_programming_tool" TargetMode="External"/><Relationship Id="rId18" Type="http://schemas.openxmlformats.org/officeDocument/2006/relationships/hyperlink" Target="https://en.wikipedia.org/wiki/Richard_Stallman" TargetMode="External"/><Relationship Id="rId3" Type="http://schemas.openxmlformats.org/officeDocument/2006/relationships/image" Target="../media/image4.jpg"/><Relationship Id="rId21" Type="http://schemas.openxmlformats.org/officeDocument/2006/relationships/hyperlink" Target="https://en.wikipedia.org/wiki/Philip_Hazel" TargetMode="External"/><Relationship Id="rId7" Type="http://schemas.openxmlformats.org/officeDocument/2006/relationships/hyperlink" Target="https://en.wikipedia.org/wiki/QED_(text_editor)" TargetMode="External"/><Relationship Id="rId12" Type="http://schemas.openxmlformats.org/officeDocument/2006/relationships/hyperlink" Target="https://en.wikipedia.org/wiki/Vi" TargetMode="External"/><Relationship Id="rId17" Type="http://schemas.openxmlformats.org/officeDocument/2006/relationships/hyperlink" Target="https://en.wikipedia.org/wiki/Emacs" TargetMode="External"/><Relationship Id="rId2" Type="http://schemas.openxmlformats.org/officeDocument/2006/relationships/notesSlide" Target="../notesSlides/notesSlide3.xml"/><Relationship Id="rId16" Type="http://schemas.openxmlformats.org/officeDocument/2006/relationships/hyperlink" Target="https://en.wikipedia.org/wiki/Expr" TargetMode="External"/><Relationship Id="rId20" Type="http://schemas.openxmlformats.org/officeDocument/2006/relationships/hyperlink" Target="https://en.wikipedia.org/wiki/PCRE" TargetMode="External"/><Relationship Id="rId1" Type="http://schemas.openxmlformats.org/officeDocument/2006/relationships/slideLayout" Target="../slideLayouts/slideLayout2.xml"/><Relationship Id="rId6" Type="http://schemas.openxmlformats.org/officeDocument/2006/relationships/hyperlink" Target="https://en.wikipedia.org/wiki/Ken_Thompson" TargetMode="External"/><Relationship Id="rId11" Type="http://schemas.openxmlformats.org/officeDocument/2006/relationships/hyperlink" Target="https://en.wikipedia.org/wiki/Bell_Labs" TargetMode="External"/><Relationship Id="rId5" Type="http://schemas.openxmlformats.org/officeDocument/2006/relationships/hyperlink" Target="https://en.wikipedia.org/wiki/Stephen_Cole_Kleene" TargetMode="External"/><Relationship Id="rId15" Type="http://schemas.openxmlformats.org/officeDocument/2006/relationships/hyperlink" Target="https://en.wikipedia.org/wiki/AWK" TargetMode="External"/><Relationship Id="rId23" Type="http://schemas.openxmlformats.org/officeDocument/2006/relationships/hyperlink" Target="https://en.wikipedia.org/wiki/Apache_HTTP_Server" TargetMode="External"/><Relationship Id="rId10" Type="http://schemas.openxmlformats.org/officeDocument/2006/relationships/hyperlink" Target="https://en.wikipedia.org/wiki/Unix" TargetMode="External"/><Relationship Id="rId19" Type="http://schemas.openxmlformats.org/officeDocument/2006/relationships/hyperlink" Target="https://en.wikipedia.org/wiki/Perl" TargetMode="External"/><Relationship Id="rId4" Type="http://schemas.openxmlformats.org/officeDocument/2006/relationships/slide" Target="slide2.xml"/><Relationship Id="rId9" Type="http://schemas.openxmlformats.org/officeDocument/2006/relationships/hyperlink" Target="https://man7.org/linux/man-pages/man1/grep.1.html" TargetMode="External"/><Relationship Id="rId14" Type="http://schemas.openxmlformats.org/officeDocument/2006/relationships/hyperlink" Target="https://en.wikipedia.org/wiki/Sed" TargetMode="External"/><Relationship Id="rId22" Type="http://schemas.openxmlformats.org/officeDocument/2006/relationships/hyperlink" Target="https://en.wikipedia.org/wiki/PHP"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9.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8.jpg"/><Relationship Id="rId7" Type="http://schemas.openxmlformats.org/officeDocument/2006/relationships/image" Target="../media/image11.jpg"/><Relationship Id="rId12"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0.jpg"/><Relationship Id="rId11" Type="http://schemas.openxmlformats.org/officeDocument/2006/relationships/image" Target="../media/image15.png"/><Relationship Id="rId5" Type="http://schemas.openxmlformats.org/officeDocument/2006/relationships/image" Target="../media/image9.jpg"/><Relationship Id="rId10" Type="http://schemas.openxmlformats.org/officeDocument/2006/relationships/image" Target="../media/image14.jpg"/><Relationship Id="rId4" Type="http://schemas.openxmlformats.org/officeDocument/2006/relationships/slide" Target="slide2.xml"/><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7FD09D7-1960-7D11-D5FF-556E0DB577A3}"/>
              </a:ext>
            </a:extLst>
          </p:cNvPr>
          <p:cNvSpPr>
            <a:spLocks noGrp="1"/>
          </p:cNvSpPr>
          <p:nvPr>
            <p:ph type="ctrTitle"/>
          </p:nvPr>
        </p:nvSpPr>
        <p:spPr/>
        <p:txBody>
          <a:bodyPr>
            <a:normAutofit/>
          </a:bodyPr>
          <a:lstStyle/>
          <a:p>
            <a:r>
              <a:rPr lang="en-GB" dirty="0"/>
              <a:t>Regular Expressions</a:t>
            </a:r>
            <a:br>
              <a:rPr lang="hu-HU" dirty="0"/>
            </a:br>
            <a:r>
              <a:rPr lang="en-GB" sz="2400" b="1" dirty="0"/>
              <a:t>A string to find a</a:t>
            </a:r>
            <a:r>
              <a:rPr lang="hu-HU" sz="2400" b="1" dirty="0" err="1"/>
              <a:t>nother</a:t>
            </a:r>
            <a:r>
              <a:rPr lang="en-GB" sz="2400" b="1" dirty="0"/>
              <a:t> string</a:t>
            </a:r>
            <a:endParaRPr lang="en-GB" b="1" dirty="0"/>
          </a:p>
        </p:txBody>
      </p:sp>
      <p:sp>
        <p:nvSpPr>
          <p:cNvPr id="3" name="Alcím 2">
            <a:extLst>
              <a:ext uri="{FF2B5EF4-FFF2-40B4-BE49-F238E27FC236}">
                <a16:creationId xmlns:a16="http://schemas.microsoft.com/office/drawing/2014/main" id="{9AB22931-89C8-A999-C2B4-887EA413FDC2}"/>
              </a:ext>
            </a:extLst>
          </p:cNvPr>
          <p:cNvSpPr>
            <a:spLocks noGrp="1"/>
          </p:cNvSpPr>
          <p:nvPr>
            <p:ph type="subTitle" idx="1"/>
          </p:nvPr>
        </p:nvSpPr>
        <p:spPr/>
        <p:txBody>
          <a:bodyPr>
            <a:normAutofit/>
          </a:bodyPr>
          <a:lstStyle/>
          <a:p>
            <a:endParaRPr lang="hu-HU" dirty="0"/>
          </a:p>
          <a:p>
            <a:r>
              <a:rPr lang="hu-HU" dirty="0"/>
              <a:t>Miklós Csuvár</a:t>
            </a:r>
          </a:p>
          <a:p>
            <a:r>
              <a:rPr lang="hu-HU" dirty="0"/>
              <a:t>ex </a:t>
            </a:r>
            <a:r>
              <a:rPr lang="hu-HU" dirty="0" err="1"/>
              <a:t>nuclear</a:t>
            </a:r>
            <a:r>
              <a:rPr lang="hu-HU" dirty="0"/>
              <a:t> </a:t>
            </a:r>
            <a:r>
              <a:rPr lang="hu-HU" dirty="0" err="1"/>
              <a:t>safety</a:t>
            </a:r>
            <a:r>
              <a:rPr lang="hu-HU" dirty="0"/>
              <a:t> </a:t>
            </a:r>
            <a:r>
              <a:rPr lang="hu-HU" dirty="0" err="1"/>
              <a:t>inspector</a:t>
            </a:r>
            <a:endParaRPr lang="hu-HU" dirty="0"/>
          </a:p>
        </p:txBody>
      </p:sp>
      <p:sp>
        <p:nvSpPr>
          <p:cNvPr id="4" name="Dátum helye 3">
            <a:extLst>
              <a:ext uri="{FF2B5EF4-FFF2-40B4-BE49-F238E27FC236}">
                <a16:creationId xmlns:a16="http://schemas.microsoft.com/office/drawing/2014/main" id="{1AB477D5-4615-5E07-6B90-CE6EC819DAF4}"/>
              </a:ext>
            </a:extLst>
          </p:cNvPr>
          <p:cNvSpPr>
            <a:spLocks noGrp="1"/>
          </p:cNvSpPr>
          <p:nvPr>
            <p:ph type="dt" sz="half" idx="10"/>
          </p:nvPr>
        </p:nvSpPr>
        <p:spPr/>
        <p:txBody>
          <a:bodyPr/>
          <a:lstStyle/>
          <a:p>
            <a:r>
              <a:rPr lang="en-US"/>
              <a:t>21.04.2023</a:t>
            </a:r>
          </a:p>
        </p:txBody>
      </p:sp>
      <p:sp>
        <p:nvSpPr>
          <p:cNvPr id="5" name="Élőláb helye 4">
            <a:extLst>
              <a:ext uri="{FF2B5EF4-FFF2-40B4-BE49-F238E27FC236}">
                <a16:creationId xmlns:a16="http://schemas.microsoft.com/office/drawing/2014/main" id="{153811ED-CCE0-09AE-A903-E972E572ABF7}"/>
              </a:ext>
            </a:extLst>
          </p:cNvPr>
          <p:cNvSpPr>
            <a:spLocks noGrp="1"/>
          </p:cNvSpPr>
          <p:nvPr>
            <p:ph type="ftr" sz="quarter" idx="11"/>
          </p:nvPr>
        </p:nvSpPr>
        <p:spPr/>
        <p:txBody>
          <a:bodyPr/>
          <a:lstStyle/>
          <a:p>
            <a:r>
              <a:rPr lang="en-GB"/>
              <a:t>Green Fox Academy - Lightning Talk</a:t>
            </a:r>
            <a:endParaRPr lang="en-US"/>
          </a:p>
        </p:txBody>
      </p:sp>
      <p:sp>
        <p:nvSpPr>
          <p:cNvPr id="6" name="Dia számának helye 5">
            <a:extLst>
              <a:ext uri="{FF2B5EF4-FFF2-40B4-BE49-F238E27FC236}">
                <a16:creationId xmlns:a16="http://schemas.microsoft.com/office/drawing/2014/main" id="{14F164E3-10A5-72FC-6CDA-C2468AA6903F}"/>
              </a:ext>
            </a:extLst>
          </p:cNvPr>
          <p:cNvSpPr>
            <a:spLocks noGrp="1"/>
          </p:cNvSpPr>
          <p:nvPr>
            <p:ph type="sldNum" sz="quarter" idx="12"/>
          </p:nvPr>
        </p:nvSpPr>
        <p:spPr/>
        <p:txBody>
          <a:bodyPr/>
          <a:lstStyle/>
          <a:p>
            <a:fld id="{F6C7F79A-8878-4D8B-BAFD-DD1C79C7F8F9}" type="slidenum">
              <a:rPr lang="en-US" smtClean="0"/>
              <a:t>1</a:t>
            </a:fld>
            <a:endParaRPr lang="en-US"/>
          </a:p>
        </p:txBody>
      </p:sp>
    </p:spTree>
    <p:extLst>
      <p:ext uri="{BB962C8B-B14F-4D97-AF65-F5344CB8AC3E}">
        <p14:creationId xmlns:p14="http://schemas.microsoft.com/office/powerpoint/2010/main" val="24802469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a:stretch>
        </a:blip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4BD03A2-9003-E4EB-E568-6423CD735C1C}"/>
              </a:ext>
            </a:extLst>
          </p:cNvPr>
          <p:cNvSpPr>
            <a:spLocks noGrp="1"/>
          </p:cNvSpPr>
          <p:nvPr>
            <p:ph type="title"/>
          </p:nvPr>
        </p:nvSpPr>
        <p:spPr>
          <a:xfrm>
            <a:off x="838200" y="4550"/>
            <a:ext cx="10515600" cy="700104"/>
          </a:xfrm>
        </p:spPr>
        <p:txBody>
          <a:bodyPr/>
          <a:lstStyle/>
          <a:p>
            <a:r>
              <a:rPr lang="hu-HU" b="1" dirty="0"/>
              <a:t>7. </a:t>
            </a:r>
            <a:r>
              <a:rPr lang="hu-HU" b="1" dirty="0">
                <a:hlinkClick r:id="rId4" action="ppaction://hlinksldjump"/>
              </a:rPr>
              <a:t>Education </a:t>
            </a:r>
            <a:r>
              <a:rPr lang="hu-HU" b="1" dirty="0" err="1">
                <a:hlinkClick r:id="rId4" action="ppaction://hlinksldjump"/>
              </a:rPr>
              <a:t>tools</a:t>
            </a:r>
            <a:r>
              <a:rPr lang="hu-HU" b="1" dirty="0"/>
              <a:t> (1/3)</a:t>
            </a:r>
            <a:endParaRPr lang="en-US" dirty="0"/>
          </a:p>
        </p:txBody>
      </p:sp>
      <p:sp>
        <p:nvSpPr>
          <p:cNvPr id="4" name="Dátum helye 3">
            <a:extLst>
              <a:ext uri="{FF2B5EF4-FFF2-40B4-BE49-F238E27FC236}">
                <a16:creationId xmlns:a16="http://schemas.microsoft.com/office/drawing/2014/main" id="{071CAC8E-5F4F-50ED-6D17-9B5209E6652E}"/>
              </a:ext>
            </a:extLst>
          </p:cNvPr>
          <p:cNvSpPr>
            <a:spLocks noGrp="1"/>
          </p:cNvSpPr>
          <p:nvPr>
            <p:ph type="dt" sz="half" idx="10"/>
          </p:nvPr>
        </p:nvSpPr>
        <p:spPr/>
        <p:txBody>
          <a:bodyPr/>
          <a:lstStyle/>
          <a:p>
            <a:r>
              <a:rPr lang="en-US"/>
              <a:t>21.04.2023</a:t>
            </a:r>
          </a:p>
        </p:txBody>
      </p:sp>
      <p:sp>
        <p:nvSpPr>
          <p:cNvPr id="5" name="Élőláb helye 4">
            <a:extLst>
              <a:ext uri="{FF2B5EF4-FFF2-40B4-BE49-F238E27FC236}">
                <a16:creationId xmlns:a16="http://schemas.microsoft.com/office/drawing/2014/main" id="{76716AAB-59EC-AB5D-72CF-DBB07CDA4E65}"/>
              </a:ext>
            </a:extLst>
          </p:cNvPr>
          <p:cNvSpPr>
            <a:spLocks noGrp="1"/>
          </p:cNvSpPr>
          <p:nvPr>
            <p:ph type="ftr" sz="quarter" idx="11"/>
          </p:nvPr>
        </p:nvSpPr>
        <p:spPr/>
        <p:txBody>
          <a:bodyPr/>
          <a:lstStyle/>
          <a:p>
            <a:r>
              <a:rPr lang="en-GB"/>
              <a:t>Green Fox Academy - Lightning Talk</a:t>
            </a:r>
            <a:endParaRPr lang="en-US"/>
          </a:p>
        </p:txBody>
      </p:sp>
      <p:sp>
        <p:nvSpPr>
          <p:cNvPr id="6" name="Dia számának helye 5">
            <a:extLst>
              <a:ext uri="{FF2B5EF4-FFF2-40B4-BE49-F238E27FC236}">
                <a16:creationId xmlns:a16="http://schemas.microsoft.com/office/drawing/2014/main" id="{C9BFB5E0-9B94-20D5-BB50-E3962AD8174D}"/>
              </a:ext>
            </a:extLst>
          </p:cNvPr>
          <p:cNvSpPr>
            <a:spLocks noGrp="1"/>
          </p:cNvSpPr>
          <p:nvPr>
            <p:ph type="sldNum" sz="quarter" idx="12"/>
          </p:nvPr>
        </p:nvSpPr>
        <p:spPr/>
        <p:txBody>
          <a:bodyPr/>
          <a:lstStyle/>
          <a:p>
            <a:fld id="{F6C7F79A-8878-4D8B-BAFD-DD1C79C7F8F9}" type="slidenum">
              <a:rPr lang="en-US" smtClean="0"/>
              <a:t>10</a:t>
            </a:fld>
            <a:endParaRPr lang="en-US" dirty="0"/>
          </a:p>
        </p:txBody>
      </p:sp>
      <p:pic>
        <p:nvPicPr>
          <p:cNvPr id="12" name="Tartalom helye 10">
            <a:extLst>
              <a:ext uri="{FF2B5EF4-FFF2-40B4-BE49-F238E27FC236}">
                <a16:creationId xmlns:a16="http://schemas.microsoft.com/office/drawing/2014/main" id="{0DA57384-06E7-EC99-F13D-99889F8A906C}"/>
              </a:ext>
            </a:extLst>
          </p:cNvPr>
          <p:cNvPicPr>
            <a:picLocks noGrp="1" noChangeAspect="1"/>
          </p:cNvPicPr>
          <p:nvPr>
            <p:ph idx="1"/>
          </p:nvPr>
        </p:nvPicPr>
        <p:blipFill>
          <a:blip r:embed="rId5"/>
          <a:stretch>
            <a:fillRect/>
          </a:stretch>
        </p:blipFill>
        <p:spPr>
          <a:xfrm>
            <a:off x="838200" y="825238"/>
            <a:ext cx="10211283" cy="5531113"/>
          </a:xfrm>
          <a:prstGeom prst="rect">
            <a:avLst/>
          </a:prstGeom>
        </p:spPr>
      </p:pic>
    </p:spTree>
    <p:extLst>
      <p:ext uri="{BB962C8B-B14F-4D97-AF65-F5344CB8AC3E}">
        <p14:creationId xmlns:p14="http://schemas.microsoft.com/office/powerpoint/2010/main" val="2705118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a:stretch>
        </a:blip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4BD03A2-9003-E4EB-E568-6423CD735C1C}"/>
              </a:ext>
            </a:extLst>
          </p:cNvPr>
          <p:cNvSpPr>
            <a:spLocks noGrp="1"/>
          </p:cNvSpPr>
          <p:nvPr>
            <p:ph type="title"/>
          </p:nvPr>
        </p:nvSpPr>
        <p:spPr>
          <a:xfrm>
            <a:off x="838199" y="0"/>
            <a:ext cx="10515600" cy="717035"/>
          </a:xfrm>
        </p:spPr>
        <p:txBody>
          <a:bodyPr/>
          <a:lstStyle/>
          <a:p>
            <a:r>
              <a:rPr lang="hu-HU" b="1" dirty="0"/>
              <a:t>7. </a:t>
            </a:r>
            <a:r>
              <a:rPr lang="hu-HU" b="1" dirty="0">
                <a:hlinkClick r:id="rId4" action="ppaction://hlinksldjump"/>
              </a:rPr>
              <a:t>Education </a:t>
            </a:r>
            <a:r>
              <a:rPr lang="hu-HU" b="1" dirty="0" err="1">
                <a:hlinkClick r:id="rId4" action="ppaction://hlinksldjump"/>
              </a:rPr>
              <a:t>tools</a:t>
            </a:r>
            <a:r>
              <a:rPr lang="hu-HU" b="1" dirty="0"/>
              <a:t> (2/3)</a:t>
            </a:r>
            <a:endParaRPr lang="en-US" dirty="0"/>
          </a:p>
        </p:txBody>
      </p:sp>
      <p:sp>
        <p:nvSpPr>
          <p:cNvPr id="4" name="Dátum helye 3">
            <a:extLst>
              <a:ext uri="{FF2B5EF4-FFF2-40B4-BE49-F238E27FC236}">
                <a16:creationId xmlns:a16="http://schemas.microsoft.com/office/drawing/2014/main" id="{071CAC8E-5F4F-50ED-6D17-9B5209E6652E}"/>
              </a:ext>
            </a:extLst>
          </p:cNvPr>
          <p:cNvSpPr>
            <a:spLocks noGrp="1"/>
          </p:cNvSpPr>
          <p:nvPr>
            <p:ph type="dt" sz="half" idx="10"/>
          </p:nvPr>
        </p:nvSpPr>
        <p:spPr/>
        <p:txBody>
          <a:bodyPr/>
          <a:lstStyle/>
          <a:p>
            <a:r>
              <a:rPr lang="en-US"/>
              <a:t>21.04.2023</a:t>
            </a:r>
          </a:p>
        </p:txBody>
      </p:sp>
      <p:sp>
        <p:nvSpPr>
          <p:cNvPr id="5" name="Élőláb helye 4">
            <a:extLst>
              <a:ext uri="{FF2B5EF4-FFF2-40B4-BE49-F238E27FC236}">
                <a16:creationId xmlns:a16="http://schemas.microsoft.com/office/drawing/2014/main" id="{76716AAB-59EC-AB5D-72CF-DBB07CDA4E65}"/>
              </a:ext>
            </a:extLst>
          </p:cNvPr>
          <p:cNvSpPr>
            <a:spLocks noGrp="1"/>
          </p:cNvSpPr>
          <p:nvPr>
            <p:ph type="ftr" sz="quarter" idx="11"/>
          </p:nvPr>
        </p:nvSpPr>
        <p:spPr/>
        <p:txBody>
          <a:bodyPr/>
          <a:lstStyle/>
          <a:p>
            <a:r>
              <a:rPr lang="en-GB"/>
              <a:t>Green Fox Academy - Lightning Talk</a:t>
            </a:r>
            <a:endParaRPr lang="en-US"/>
          </a:p>
        </p:txBody>
      </p:sp>
      <p:sp>
        <p:nvSpPr>
          <p:cNvPr id="6" name="Dia számának helye 5">
            <a:extLst>
              <a:ext uri="{FF2B5EF4-FFF2-40B4-BE49-F238E27FC236}">
                <a16:creationId xmlns:a16="http://schemas.microsoft.com/office/drawing/2014/main" id="{C9BFB5E0-9B94-20D5-BB50-E3962AD8174D}"/>
              </a:ext>
            </a:extLst>
          </p:cNvPr>
          <p:cNvSpPr>
            <a:spLocks noGrp="1"/>
          </p:cNvSpPr>
          <p:nvPr>
            <p:ph type="sldNum" sz="quarter" idx="12"/>
          </p:nvPr>
        </p:nvSpPr>
        <p:spPr/>
        <p:txBody>
          <a:bodyPr/>
          <a:lstStyle/>
          <a:p>
            <a:fld id="{F6C7F79A-8878-4D8B-BAFD-DD1C79C7F8F9}" type="slidenum">
              <a:rPr lang="en-US" smtClean="0"/>
              <a:t>11</a:t>
            </a:fld>
            <a:endParaRPr lang="en-US"/>
          </a:p>
        </p:txBody>
      </p:sp>
      <p:pic>
        <p:nvPicPr>
          <p:cNvPr id="9" name="Tartalom helye 8">
            <a:extLst>
              <a:ext uri="{FF2B5EF4-FFF2-40B4-BE49-F238E27FC236}">
                <a16:creationId xmlns:a16="http://schemas.microsoft.com/office/drawing/2014/main" id="{199F91E5-16E2-F093-A438-64FC4A8C176F}"/>
              </a:ext>
            </a:extLst>
          </p:cNvPr>
          <p:cNvPicPr>
            <a:picLocks noGrp="1" noChangeAspect="1"/>
          </p:cNvPicPr>
          <p:nvPr>
            <p:ph idx="1"/>
          </p:nvPr>
        </p:nvPicPr>
        <p:blipFill>
          <a:blip r:embed="rId5"/>
          <a:stretch>
            <a:fillRect/>
          </a:stretch>
        </p:blipFill>
        <p:spPr>
          <a:xfrm>
            <a:off x="819160" y="655176"/>
            <a:ext cx="10482362" cy="5701174"/>
          </a:xfrm>
          <a:prstGeom prst="rect">
            <a:avLst/>
          </a:prstGeom>
        </p:spPr>
      </p:pic>
    </p:spTree>
    <p:extLst>
      <p:ext uri="{BB962C8B-B14F-4D97-AF65-F5344CB8AC3E}">
        <p14:creationId xmlns:p14="http://schemas.microsoft.com/office/powerpoint/2010/main" val="3767744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a:stretch>
        </a:blip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4BD03A2-9003-E4EB-E568-6423CD735C1C}"/>
              </a:ext>
            </a:extLst>
          </p:cNvPr>
          <p:cNvSpPr>
            <a:spLocks noGrp="1"/>
          </p:cNvSpPr>
          <p:nvPr>
            <p:ph type="title"/>
          </p:nvPr>
        </p:nvSpPr>
        <p:spPr>
          <a:xfrm>
            <a:off x="838200" y="20719"/>
            <a:ext cx="10515600" cy="690677"/>
          </a:xfrm>
        </p:spPr>
        <p:txBody>
          <a:bodyPr>
            <a:normAutofit fontScale="90000"/>
          </a:bodyPr>
          <a:lstStyle/>
          <a:p>
            <a:r>
              <a:rPr lang="hu-HU" b="1" dirty="0"/>
              <a:t>7. </a:t>
            </a:r>
            <a:r>
              <a:rPr lang="hu-HU" b="1" dirty="0">
                <a:hlinkClick r:id="rId4" action="ppaction://hlinksldjump"/>
              </a:rPr>
              <a:t>Education </a:t>
            </a:r>
            <a:r>
              <a:rPr lang="hu-HU" b="1" dirty="0" err="1">
                <a:hlinkClick r:id="rId4" action="ppaction://hlinksldjump"/>
              </a:rPr>
              <a:t>tools</a:t>
            </a:r>
            <a:r>
              <a:rPr lang="hu-HU" b="1" dirty="0"/>
              <a:t> (3/3)</a:t>
            </a:r>
            <a:endParaRPr lang="en-US" dirty="0"/>
          </a:p>
        </p:txBody>
      </p:sp>
      <p:sp>
        <p:nvSpPr>
          <p:cNvPr id="4" name="Dátum helye 3">
            <a:extLst>
              <a:ext uri="{FF2B5EF4-FFF2-40B4-BE49-F238E27FC236}">
                <a16:creationId xmlns:a16="http://schemas.microsoft.com/office/drawing/2014/main" id="{071CAC8E-5F4F-50ED-6D17-9B5209E6652E}"/>
              </a:ext>
            </a:extLst>
          </p:cNvPr>
          <p:cNvSpPr>
            <a:spLocks noGrp="1"/>
          </p:cNvSpPr>
          <p:nvPr>
            <p:ph type="dt" sz="half" idx="10"/>
          </p:nvPr>
        </p:nvSpPr>
        <p:spPr/>
        <p:txBody>
          <a:bodyPr/>
          <a:lstStyle/>
          <a:p>
            <a:r>
              <a:rPr lang="en-US"/>
              <a:t>21.04.2023</a:t>
            </a:r>
          </a:p>
        </p:txBody>
      </p:sp>
      <p:sp>
        <p:nvSpPr>
          <p:cNvPr id="5" name="Élőláb helye 4">
            <a:extLst>
              <a:ext uri="{FF2B5EF4-FFF2-40B4-BE49-F238E27FC236}">
                <a16:creationId xmlns:a16="http://schemas.microsoft.com/office/drawing/2014/main" id="{76716AAB-59EC-AB5D-72CF-DBB07CDA4E65}"/>
              </a:ext>
            </a:extLst>
          </p:cNvPr>
          <p:cNvSpPr>
            <a:spLocks noGrp="1"/>
          </p:cNvSpPr>
          <p:nvPr>
            <p:ph type="ftr" sz="quarter" idx="11"/>
          </p:nvPr>
        </p:nvSpPr>
        <p:spPr/>
        <p:txBody>
          <a:bodyPr/>
          <a:lstStyle/>
          <a:p>
            <a:r>
              <a:rPr lang="en-GB"/>
              <a:t>Green Fox Academy - Lightning Talk</a:t>
            </a:r>
            <a:endParaRPr lang="en-US"/>
          </a:p>
        </p:txBody>
      </p:sp>
      <p:sp>
        <p:nvSpPr>
          <p:cNvPr id="6" name="Dia számának helye 5">
            <a:extLst>
              <a:ext uri="{FF2B5EF4-FFF2-40B4-BE49-F238E27FC236}">
                <a16:creationId xmlns:a16="http://schemas.microsoft.com/office/drawing/2014/main" id="{C9BFB5E0-9B94-20D5-BB50-E3962AD8174D}"/>
              </a:ext>
            </a:extLst>
          </p:cNvPr>
          <p:cNvSpPr>
            <a:spLocks noGrp="1"/>
          </p:cNvSpPr>
          <p:nvPr>
            <p:ph type="sldNum" sz="quarter" idx="12"/>
          </p:nvPr>
        </p:nvSpPr>
        <p:spPr/>
        <p:txBody>
          <a:bodyPr/>
          <a:lstStyle/>
          <a:p>
            <a:fld id="{F6C7F79A-8878-4D8B-BAFD-DD1C79C7F8F9}" type="slidenum">
              <a:rPr lang="en-US" smtClean="0"/>
              <a:t>12</a:t>
            </a:fld>
            <a:endParaRPr lang="en-US"/>
          </a:p>
        </p:txBody>
      </p:sp>
      <p:pic>
        <p:nvPicPr>
          <p:cNvPr id="9" name="Tartalom helye 8">
            <a:extLst>
              <a:ext uri="{FF2B5EF4-FFF2-40B4-BE49-F238E27FC236}">
                <a16:creationId xmlns:a16="http://schemas.microsoft.com/office/drawing/2014/main" id="{08793CB9-800A-4F66-3365-FBFFF0B2A369}"/>
              </a:ext>
            </a:extLst>
          </p:cNvPr>
          <p:cNvPicPr>
            <a:picLocks noGrp="1" noChangeAspect="1"/>
          </p:cNvPicPr>
          <p:nvPr>
            <p:ph idx="1"/>
          </p:nvPr>
        </p:nvPicPr>
        <p:blipFill>
          <a:blip r:embed="rId5"/>
          <a:stretch>
            <a:fillRect/>
          </a:stretch>
        </p:blipFill>
        <p:spPr>
          <a:xfrm>
            <a:off x="1050861" y="711396"/>
            <a:ext cx="10090277" cy="5465567"/>
          </a:xfrm>
          <a:prstGeom prst="rect">
            <a:avLst/>
          </a:prstGeom>
        </p:spPr>
      </p:pic>
    </p:spTree>
    <p:extLst>
      <p:ext uri="{BB962C8B-B14F-4D97-AF65-F5344CB8AC3E}">
        <p14:creationId xmlns:p14="http://schemas.microsoft.com/office/powerpoint/2010/main" val="3632985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l="-48000" r="-48000"/>
          </a:stretch>
        </a:blip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2A3E936-63DF-BC36-F97D-89FA908357EC}"/>
              </a:ext>
            </a:extLst>
          </p:cNvPr>
          <p:cNvSpPr>
            <a:spLocks noGrp="1"/>
          </p:cNvSpPr>
          <p:nvPr>
            <p:ph type="title"/>
          </p:nvPr>
        </p:nvSpPr>
        <p:spPr/>
        <p:txBody>
          <a:bodyPr/>
          <a:lstStyle/>
          <a:p>
            <a:r>
              <a:rPr lang="hu-HU" b="1" dirty="0"/>
              <a:t>8. </a:t>
            </a:r>
            <a:r>
              <a:rPr lang="hu-HU" b="1" dirty="0" err="1">
                <a:hlinkClick r:id="rId4" action="ppaction://hlinksldjump"/>
              </a:rPr>
              <a:t>Resources</a:t>
            </a:r>
            <a:r>
              <a:rPr lang="hu-HU" b="1" dirty="0"/>
              <a:t> (1/3)</a:t>
            </a:r>
            <a:endParaRPr lang="en-US" b="1" dirty="0"/>
          </a:p>
        </p:txBody>
      </p:sp>
      <p:sp>
        <p:nvSpPr>
          <p:cNvPr id="3" name="Tartalom helye 2">
            <a:extLst>
              <a:ext uri="{FF2B5EF4-FFF2-40B4-BE49-F238E27FC236}">
                <a16:creationId xmlns:a16="http://schemas.microsoft.com/office/drawing/2014/main" id="{5E6F75CB-4CE0-3621-8C4F-F0A8C8EA1E65}"/>
              </a:ext>
            </a:extLst>
          </p:cNvPr>
          <p:cNvSpPr>
            <a:spLocks noGrp="1"/>
          </p:cNvSpPr>
          <p:nvPr>
            <p:ph idx="1"/>
          </p:nvPr>
        </p:nvSpPr>
        <p:spPr/>
        <p:txBody>
          <a:bodyPr>
            <a:normAutofit fontScale="85000" lnSpcReduction="20000"/>
          </a:bodyPr>
          <a:lstStyle/>
          <a:p>
            <a:pPr marL="0" indent="0">
              <a:buNone/>
            </a:pPr>
            <a:r>
              <a:rPr lang="hu-HU" sz="1400" b="1" dirty="0"/>
              <a:t>ACCESS TO THIS PRESENTATION</a:t>
            </a:r>
          </a:p>
          <a:p>
            <a:r>
              <a:rPr lang="hu-HU" sz="1400" dirty="0">
                <a:hlinkClick r:id="rId5"/>
              </a:rPr>
              <a:t>https://github.com/orgs/green-fox-academy/projects/177/views/1?pane=issue&amp;itemId=25429183</a:t>
            </a:r>
            <a:endParaRPr lang="hu-HU" sz="1400" dirty="0"/>
          </a:p>
          <a:p>
            <a:pPr marL="0" indent="0">
              <a:buNone/>
            </a:pPr>
            <a:r>
              <a:rPr lang="hu-HU" sz="1400" b="1" dirty="0"/>
              <a:t>BASICS</a:t>
            </a:r>
          </a:p>
          <a:p>
            <a:r>
              <a:rPr lang="hu-HU" sz="1400" dirty="0" err="1"/>
              <a:t>What</a:t>
            </a:r>
            <a:r>
              <a:rPr lang="hu-HU" sz="1400" dirty="0"/>
              <a:t> is </a:t>
            </a:r>
            <a:r>
              <a:rPr lang="hu-HU" sz="1400" dirty="0" err="1"/>
              <a:t>regular</a:t>
            </a:r>
            <a:r>
              <a:rPr lang="hu-HU" sz="1400" dirty="0"/>
              <a:t> </a:t>
            </a:r>
            <a:r>
              <a:rPr lang="hu-HU" sz="1400" dirty="0" err="1"/>
              <a:t>expression</a:t>
            </a:r>
            <a:r>
              <a:rPr lang="hu-HU" sz="1400" dirty="0"/>
              <a:t>?</a:t>
            </a:r>
          </a:p>
          <a:p>
            <a:pPr lvl="1"/>
            <a:r>
              <a:rPr lang="hu-HU" sz="1200" dirty="0">
                <a:hlinkClick r:id="rId6"/>
              </a:rPr>
              <a:t>https://en.wikipedia.org/wiki/Regular_expression</a:t>
            </a:r>
            <a:endParaRPr lang="hu-HU" sz="1200" dirty="0"/>
          </a:p>
          <a:p>
            <a:r>
              <a:rPr lang="hu-HU" sz="1400" dirty="0" err="1"/>
              <a:t>How</a:t>
            </a:r>
            <a:r>
              <a:rPr lang="hu-HU" sz="1400" dirty="0"/>
              <a:t> </a:t>
            </a:r>
            <a:r>
              <a:rPr lang="hu-HU" sz="1400" dirty="0" err="1"/>
              <a:t>to</a:t>
            </a:r>
            <a:r>
              <a:rPr lang="hu-HU" sz="1400" dirty="0"/>
              <a:t> </a:t>
            </a:r>
            <a:r>
              <a:rPr lang="hu-HU" sz="1400" dirty="0" err="1"/>
              <a:t>learn</a:t>
            </a:r>
            <a:r>
              <a:rPr lang="hu-HU" sz="1400" dirty="0"/>
              <a:t> </a:t>
            </a:r>
            <a:r>
              <a:rPr lang="hu-HU" sz="1400" dirty="0" err="1"/>
              <a:t>or</a:t>
            </a:r>
            <a:r>
              <a:rPr lang="hu-HU" sz="1400" dirty="0"/>
              <a:t> test?</a:t>
            </a:r>
          </a:p>
          <a:p>
            <a:pPr lvl="1"/>
            <a:r>
              <a:rPr lang="hu-HU" sz="1200" dirty="0">
                <a:hlinkClick r:id="rId7"/>
              </a:rPr>
              <a:t>https://regexone.com/</a:t>
            </a:r>
            <a:r>
              <a:rPr lang="hu-HU" sz="1200" dirty="0"/>
              <a:t>  (</a:t>
            </a:r>
            <a:r>
              <a:rPr lang="hu-HU" sz="1200" dirty="0" err="1"/>
              <a:t>even</a:t>
            </a:r>
            <a:r>
              <a:rPr lang="hu-HU" sz="1200" dirty="0"/>
              <a:t>: </a:t>
            </a:r>
            <a:r>
              <a:rPr lang="hu-HU" sz="1200" dirty="0">
                <a:hlinkClick r:id="rId8"/>
              </a:rPr>
              <a:t>https://regexone.com/references/java</a:t>
            </a:r>
            <a:r>
              <a:rPr lang="hu-HU" sz="1200" dirty="0"/>
              <a:t>)</a:t>
            </a:r>
          </a:p>
          <a:p>
            <a:pPr lvl="1"/>
            <a:r>
              <a:rPr lang="hu-HU" sz="1200" dirty="0">
                <a:hlinkClick r:id="rId9"/>
              </a:rPr>
              <a:t>https://regex101.com/</a:t>
            </a:r>
            <a:endParaRPr lang="hu-HU" sz="1200" dirty="0"/>
          </a:p>
          <a:p>
            <a:pPr lvl="1"/>
            <a:r>
              <a:rPr lang="hu-HU" sz="1200" dirty="0">
                <a:hlinkClick r:id="rId10"/>
              </a:rPr>
              <a:t>https://regexr.com/</a:t>
            </a:r>
            <a:endParaRPr lang="hu-HU" sz="1200" dirty="0"/>
          </a:p>
          <a:p>
            <a:pPr lvl="1"/>
            <a:r>
              <a:rPr lang="hu-HU" sz="1200" dirty="0">
                <a:hlinkClick r:id="rId11"/>
              </a:rPr>
              <a:t>https://www.regextester.com/</a:t>
            </a:r>
            <a:endParaRPr lang="hu-HU" sz="1200" dirty="0"/>
          </a:p>
          <a:p>
            <a:pPr marL="0" indent="0">
              <a:buNone/>
            </a:pPr>
            <a:r>
              <a:rPr lang="hu-HU" sz="1400" b="1" dirty="0"/>
              <a:t>SYNTAXES (</a:t>
            </a:r>
            <a:r>
              <a:rPr lang="hu-HU" sz="1400" b="1" dirty="0" err="1"/>
              <a:t>unfortunately</a:t>
            </a:r>
            <a:r>
              <a:rPr lang="hu-HU" sz="1400" b="1" dirty="0"/>
              <a:t> in </a:t>
            </a:r>
            <a:r>
              <a:rPr lang="hu-HU" sz="1400" b="1" dirty="0" err="1"/>
              <a:t>plural</a:t>
            </a:r>
            <a:r>
              <a:rPr lang="hu-HU" sz="1400" b="1" dirty="0"/>
              <a:t>)</a:t>
            </a:r>
          </a:p>
          <a:p>
            <a:r>
              <a:rPr lang="hu-HU" sz="1400" dirty="0"/>
              <a:t>POSIX </a:t>
            </a:r>
            <a:r>
              <a:rPr lang="hu-HU" sz="1400" dirty="0" err="1"/>
              <a:t>syntax</a:t>
            </a:r>
            <a:r>
              <a:rPr lang="hu-HU" sz="1400" dirty="0"/>
              <a:t>:</a:t>
            </a:r>
          </a:p>
          <a:p>
            <a:pPr lvl="1"/>
            <a:r>
              <a:rPr lang="hu-HU" sz="1200" dirty="0">
                <a:hlinkClick r:id="rId12"/>
              </a:rPr>
              <a:t>https://en.wikibooks.org/wiki/Regular_Expressions/POSIX_Basic_Regular_Expressions</a:t>
            </a:r>
            <a:endParaRPr lang="hu-HU" sz="1200" dirty="0"/>
          </a:p>
          <a:p>
            <a:r>
              <a:rPr lang="hu-HU" sz="1400" dirty="0" err="1"/>
              <a:t>Perl</a:t>
            </a:r>
            <a:r>
              <a:rPr lang="hu-HU" sz="1400" dirty="0"/>
              <a:t> </a:t>
            </a:r>
            <a:r>
              <a:rPr lang="hu-HU" sz="1400" dirty="0" err="1"/>
              <a:t>syntax</a:t>
            </a:r>
            <a:r>
              <a:rPr lang="hu-HU" sz="1400" dirty="0"/>
              <a:t>:</a:t>
            </a:r>
          </a:p>
          <a:p>
            <a:pPr lvl="1"/>
            <a:r>
              <a:rPr lang="hu-HU" sz="1200" dirty="0">
                <a:hlinkClick r:id="rId13"/>
              </a:rPr>
              <a:t>https://en.wikibooks.org/wiki/Regular_Expressions/Perl-Compatible_Regular_Expressions</a:t>
            </a:r>
          </a:p>
          <a:p>
            <a:pPr lvl="1"/>
            <a:r>
              <a:rPr lang="hu-HU" sz="1200" dirty="0">
                <a:hlinkClick r:id="rId13"/>
              </a:rPr>
              <a:t>https://perldoc.perl.org/perlre</a:t>
            </a:r>
            <a:endParaRPr lang="hu-HU" sz="1200" dirty="0"/>
          </a:p>
          <a:p>
            <a:pPr lvl="1"/>
            <a:r>
              <a:rPr lang="hu-HU" sz="1200" dirty="0">
                <a:hlinkClick r:id="rId14"/>
              </a:rPr>
              <a:t>https://www.tutorialspoint.com/perl/perl_regular_expressions.htm</a:t>
            </a:r>
            <a:endParaRPr lang="hu-HU" sz="1200" dirty="0"/>
          </a:p>
          <a:p>
            <a:r>
              <a:rPr lang="hu-HU" sz="1400" dirty="0"/>
              <a:t>POSIX </a:t>
            </a:r>
            <a:r>
              <a:rPr lang="hu-HU" sz="1400" dirty="0" err="1"/>
              <a:t>flavour</a:t>
            </a:r>
            <a:r>
              <a:rPr lang="hu-HU" sz="1400" dirty="0"/>
              <a:t> </a:t>
            </a:r>
            <a:r>
              <a:rPr lang="hu-HU" sz="1400" dirty="0" err="1"/>
              <a:t>vs</a:t>
            </a:r>
            <a:r>
              <a:rPr lang="hu-HU" sz="1400" dirty="0"/>
              <a:t> </a:t>
            </a:r>
            <a:r>
              <a:rPr lang="hu-HU" sz="1400" dirty="0" err="1"/>
              <a:t>Perl</a:t>
            </a:r>
            <a:r>
              <a:rPr lang="hu-HU" sz="1400" dirty="0"/>
              <a:t> </a:t>
            </a:r>
            <a:r>
              <a:rPr lang="hu-HU" sz="1400" dirty="0" err="1"/>
              <a:t>favour</a:t>
            </a:r>
            <a:r>
              <a:rPr lang="hu-HU" sz="1400" dirty="0"/>
              <a:t>:</a:t>
            </a:r>
          </a:p>
          <a:p>
            <a:pPr lvl="1"/>
            <a:r>
              <a:rPr lang="hu-HU" sz="1200" dirty="0">
                <a:hlinkClick r:id="rId15"/>
              </a:rPr>
              <a:t>https://www.baeldung.com/linux/bre-ere-pcre-syntax</a:t>
            </a:r>
          </a:p>
          <a:p>
            <a:pPr lvl="1"/>
            <a:r>
              <a:rPr lang="hu-HU" sz="1200" dirty="0">
                <a:hlinkClick r:id="rId15"/>
              </a:rPr>
              <a:t>https://topic.alibabacloud.com/a/parsing-posix-vs-perl-standard-regular-expression-differences-_php-tutorial_4_86_30966984.html</a:t>
            </a:r>
            <a:endParaRPr lang="hu-HU" sz="1200" dirty="0"/>
          </a:p>
        </p:txBody>
      </p:sp>
      <p:sp>
        <p:nvSpPr>
          <p:cNvPr id="4" name="Dátum helye 3">
            <a:extLst>
              <a:ext uri="{FF2B5EF4-FFF2-40B4-BE49-F238E27FC236}">
                <a16:creationId xmlns:a16="http://schemas.microsoft.com/office/drawing/2014/main" id="{7E0ECD24-1B87-08A7-5308-1EDD0B962086}"/>
              </a:ext>
            </a:extLst>
          </p:cNvPr>
          <p:cNvSpPr>
            <a:spLocks noGrp="1"/>
          </p:cNvSpPr>
          <p:nvPr>
            <p:ph type="dt" sz="half" idx="10"/>
          </p:nvPr>
        </p:nvSpPr>
        <p:spPr/>
        <p:txBody>
          <a:bodyPr/>
          <a:lstStyle/>
          <a:p>
            <a:r>
              <a:rPr lang="en-US"/>
              <a:t>21.04.2023</a:t>
            </a:r>
          </a:p>
        </p:txBody>
      </p:sp>
      <p:sp>
        <p:nvSpPr>
          <p:cNvPr id="5" name="Élőláb helye 4">
            <a:extLst>
              <a:ext uri="{FF2B5EF4-FFF2-40B4-BE49-F238E27FC236}">
                <a16:creationId xmlns:a16="http://schemas.microsoft.com/office/drawing/2014/main" id="{6F69BEA7-ED19-A2AC-5806-A5E1227FDCB5}"/>
              </a:ext>
            </a:extLst>
          </p:cNvPr>
          <p:cNvSpPr>
            <a:spLocks noGrp="1"/>
          </p:cNvSpPr>
          <p:nvPr>
            <p:ph type="ftr" sz="quarter" idx="11"/>
          </p:nvPr>
        </p:nvSpPr>
        <p:spPr/>
        <p:txBody>
          <a:bodyPr/>
          <a:lstStyle/>
          <a:p>
            <a:r>
              <a:rPr lang="en-GB"/>
              <a:t>Green Fox Academy - Lightning Talk</a:t>
            </a:r>
            <a:endParaRPr lang="en-US"/>
          </a:p>
        </p:txBody>
      </p:sp>
      <p:sp>
        <p:nvSpPr>
          <p:cNvPr id="6" name="Dia számának helye 5">
            <a:extLst>
              <a:ext uri="{FF2B5EF4-FFF2-40B4-BE49-F238E27FC236}">
                <a16:creationId xmlns:a16="http://schemas.microsoft.com/office/drawing/2014/main" id="{9AC6CB62-5021-0AC6-8AA2-35BF5D6B1F5B}"/>
              </a:ext>
            </a:extLst>
          </p:cNvPr>
          <p:cNvSpPr>
            <a:spLocks noGrp="1"/>
          </p:cNvSpPr>
          <p:nvPr>
            <p:ph type="sldNum" sz="quarter" idx="12"/>
          </p:nvPr>
        </p:nvSpPr>
        <p:spPr/>
        <p:txBody>
          <a:bodyPr/>
          <a:lstStyle/>
          <a:p>
            <a:fld id="{F6C7F79A-8878-4D8B-BAFD-DD1C79C7F8F9}" type="slidenum">
              <a:rPr lang="en-US" smtClean="0"/>
              <a:t>13</a:t>
            </a:fld>
            <a:endParaRPr lang="en-US"/>
          </a:p>
        </p:txBody>
      </p:sp>
    </p:spTree>
    <p:extLst>
      <p:ext uri="{BB962C8B-B14F-4D97-AF65-F5344CB8AC3E}">
        <p14:creationId xmlns:p14="http://schemas.microsoft.com/office/powerpoint/2010/main" val="475295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l="-48000" r="-48000"/>
          </a:stretch>
        </a:blip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390B071-2B2A-0FFD-D810-DAE59E95F5F1}"/>
              </a:ext>
            </a:extLst>
          </p:cNvPr>
          <p:cNvSpPr>
            <a:spLocks noGrp="1"/>
          </p:cNvSpPr>
          <p:nvPr>
            <p:ph type="title"/>
          </p:nvPr>
        </p:nvSpPr>
        <p:spPr/>
        <p:txBody>
          <a:bodyPr/>
          <a:lstStyle/>
          <a:p>
            <a:r>
              <a:rPr lang="hu-HU" b="1" dirty="0"/>
              <a:t>8. </a:t>
            </a:r>
            <a:r>
              <a:rPr lang="hu-HU" b="1" dirty="0" err="1">
                <a:hlinkClick r:id="rId4" action="ppaction://hlinksldjump"/>
              </a:rPr>
              <a:t>Resources</a:t>
            </a:r>
            <a:r>
              <a:rPr lang="hu-HU" b="1" dirty="0"/>
              <a:t> (2/3)</a:t>
            </a:r>
            <a:endParaRPr lang="en-US" b="1" dirty="0"/>
          </a:p>
        </p:txBody>
      </p:sp>
      <p:sp>
        <p:nvSpPr>
          <p:cNvPr id="3" name="Tartalom helye 2">
            <a:extLst>
              <a:ext uri="{FF2B5EF4-FFF2-40B4-BE49-F238E27FC236}">
                <a16:creationId xmlns:a16="http://schemas.microsoft.com/office/drawing/2014/main" id="{3E26D06B-FA13-E33E-8ABB-634BAB73A400}"/>
              </a:ext>
            </a:extLst>
          </p:cNvPr>
          <p:cNvSpPr>
            <a:spLocks noGrp="1"/>
          </p:cNvSpPr>
          <p:nvPr>
            <p:ph idx="1"/>
          </p:nvPr>
        </p:nvSpPr>
        <p:spPr/>
        <p:txBody>
          <a:bodyPr>
            <a:normAutofit fontScale="70000" lnSpcReduction="20000"/>
          </a:bodyPr>
          <a:lstStyle/>
          <a:p>
            <a:pPr marL="0" indent="0">
              <a:buNone/>
            </a:pPr>
            <a:r>
              <a:rPr lang="hu-HU" b="1" dirty="0"/>
              <a:t>PROGRAMMING LANGUAGES</a:t>
            </a:r>
          </a:p>
          <a:p>
            <a:r>
              <a:rPr lang="hu-HU" dirty="0"/>
              <a:t>Java:</a:t>
            </a:r>
          </a:p>
          <a:p>
            <a:pPr lvl="1"/>
            <a:r>
              <a:rPr lang="hu-HU" dirty="0">
                <a:hlinkClick r:id="rId5"/>
              </a:rPr>
              <a:t>https://docs.oracle.com/javase/7/docs/api/java/util/regex/Pattern.html</a:t>
            </a:r>
            <a:endParaRPr lang="hu-HU" dirty="0">
              <a:hlinkClick r:id="rId6"/>
            </a:endParaRPr>
          </a:p>
          <a:p>
            <a:pPr lvl="1"/>
            <a:r>
              <a:rPr lang="hu-HU" dirty="0">
                <a:hlinkClick r:id="rId6"/>
              </a:rPr>
              <a:t>https://www.w3schools.com/java/java_regex.asp</a:t>
            </a:r>
            <a:endParaRPr lang="hu-HU" dirty="0"/>
          </a:p>
          <a:p>
            <a:pPr lvl="1"/>
            <a:r>
              <a:rPr lang="hu-HU" dirty="0">
                <a:hlinkClick r:id="rId7"/>
              </a:rPr>
              <a:t>https://www.tutorialspoint.com/java/java_regular_expressions.htm</a:t>
            </a:r>
          </a:p>
          <a:p>
            <a:pPr lvl="1"/>
            <a:r>
              <a:rPr lang="hu-HU" dirty="0">
                <a:hlinkClick r:id="rId7"/>
              </a:rPr>
              <a:t>https://www.javatpoint.com/java-regex</a:t>
            </a:r>
            <a:endParaRPr lang="hu-HU" dirty="0"/>
          </a:p>
          <a:p>
            <a:r>
              <a:rPr lang="hu-HU" dirty="0"/>
              <a:t>Python:</a:t>
            </a:r>
          </a:p>
          <a:p>
            <a:pPr lvl="1"/>
            <a:r>
              <a:rPr lang="hu-HU" dirty="0">
                <a:hlinkClick r:id="rId8"/>
              </a:rPr>
              <a:t>https://docs.python.org/3/library/re.html</a:t>
            </a:r>
            <a:endParaRPr lang="hu-HU" dirty="0"/>
          </a:p>
          <a:p>
            <a:pPr lvl="1"/>
            <a:r>
              <a:rPr lang="hu-HU" dirty="0">
                <a:hlinkClick r:id="rId9"/>
              </a:rPr>
              <a:t>https://www.w3schools.com/python/python_regex.asp</a:t>
            </a:r>
            <a:endParaRPr lang="hu-HU" dirty="0"/>
          </a:p>
          <a:p>
            <a:r>
              <a:rPr lang="hu-HU" dirty="0"/>
              <a:t>R:</a:t>
            </a:r>
            <a:endParaRPr lang="hu-HU" dirty="0">
              <a:hlinkClick r:id="rId10"/>
            </a:endParaRPr>
          </a:p>
          <a:p>
            <a:pPr lvl="1"/>
            <a:r>
              <a:rPr lang="en-US" dirty="0">
                <a:hlinkClick r:id="rId10"/>
              </a:rPr>
              <a:t>https://r4ds.hadley.nz/regexps.html</a:t>
            </a:r>
            <a:endParaRPr lang="hu-HU" dirty="0"/>
          </a:p>
          <a:p>
            <a:r>
              <a:rPr lang="hu-HU" dirty="0"/>
              <a:t>C:</a:t>
            </a:r>
          </a:p>
          <a:p>
            <a:pPr lvl="1"/>
            <a:r>
              <a:rPr lang="hu-HU" dirty="0">
                <a:hlinkClick r:id="rId11"/>
              </a:rPr>
              <a:t>https://www.geeksforgeeks.org/regular-expressions-in-c/</a:t>
            </a:r>
            <a:endParaRPr lang="hu-HU" dirty="0"/>
          </a:p>
          <a:p>
            <a:r>
              <a:rPr lang="hu-HU" dirty="0"/>
              <a:t>C++:</a:t>
            </a:r>
          </a:p>
          <a:p>
            <a:pPr lvl="1"/>
            <a:r>
              <a:rPr lang="hu-HU" dirty="0">
                <a:hlinkClick r:id="rId12"/>
              </a:rPr>
              <a:t>https://en.cppreference.com/w/cpp/regex</a:t>
            </a:r>
            <a:endParaRPr lang="hu-HU" dirty="0"/>
          </a:p>
          <a:p>
            <a:pPr lvl="1"/>
            <a:endParaRPr lang="hu-HU" dirty="0"/>
          </a:p>
          <a:p>
            <a:pPr lvl="1"/>
            <a:endParaRPr lang="hu-HU" dirty="0"/>
          </a:p>
        </p:txBody>
      </p:sp>
      <p:sp>
        <p:nvSpPr>
          <p:cNvPr id="4" name="Dátum helye 3">
            <a:extLst>
              <a:ext uri="{FF2B5EF4-FFF2-40B4-BE49-F238E27FC236}">
                <a16:creationId xmlns:a16="http://schemas.microsoft.com/office/drawing/2014/main" id="{4682CEB2-4DB3-0491-B5D7-AED7725B30E8}"/>
              </a:ext>
            </a:extLst>
          </p:cNvPr>
          <p:cNvSpPr>
            <a:spLocks noGrp="1"/>
          </p:cNvSpPr>
          <p:nvPr>
            <p:ph type="dt" sz="half" idx="10"/>
          </p:nvPr>
        </p:nvSpPr>
        <p:spPr/>
        <p:txBody>
          <a:bodyPr/>
          <a:lstStyle/>
          <a:p>
            <a:r>
              <a:rPr lang="en-US"/>
              <a:t>21.04.2023</a:t>
            </a:r>
          </a:p>
        </p:txBody>
      </p:sp>
      <p:sp>
        <p:nvSpPr>
          <p:cNvPr id="5" name="Élőláb helye 4">
            <a:extLst>
              <a:ext uri="{FF2B5EF4-FFF2-40B4-BE49-F238E27FC236}">
                <a16:creationId xmlns:a16="http://schemas.microsoft.com/office/drawing/2014/main" id="{4D3F938B-1CC1-077A-3865-560BA772B8E4}"/>
              </a:ext>
            </a:extLst>
          </p:cNvPr>
          <p:cNvSpPr>
            <a:spLocks noGrp="1"/>
          </p:cNvSpPr>
          <p:nvPr>
            <p:ph type="ftr" sz="quarter" idx="11"/>
          </p:nvPr>
        </p:nvSpPr>
        <p:spPr/>
        <p:txBody>
          <a:bodyPr/>
          <a:lstStyle/>
          <a:p>
            <a:r>
              <a:rPr lang="en-GB"/>
              <a:t>Green Fox Academy - Lightning Talk</a:t>
            </a:r>
            <a:endParaRPr lang="en-US"/>
          </a:p>
        </p:txBody>
      </p:sp>
      <p:sp>
        <p:nvSpPr>
          <p:cNvPr id="6" name="Dia számának helye 5">
            <a:extLst>
              <a:ext uri="{FF2B5EF4-FFF2-40B4-BE49-F238E27FC236}">
                <a16:creationId xmlns:a16="http://schemas.microsoft.com/office/drawing/2014/main" id="{FAB89761-ECE7-BC1D-A033-3E98BA35E6B7}"/>
              </a:ext>
            </a:extLst>
          </p:cNvPr>
          <p:cNvSpPr>
            <a:spLocks noGrp="1"/>
          </p:cNvSpPr>
          <p:nvPr>
            <p:ph type="sldNum" sz="quarter" idx="12"/>
          </p:nvPr>
        </p:nvSpPr>
        <p:spPr/>
        <p:txBody>
          <a:bodyPr/>
          <a:lstStyle/>
          <a:p>
            <a:fld id="{F6C7F79A-8878-4D8B-BAFD-DD1C79C7F8F9}" type="slidenum">
              <a:rPr lang="en-US" smtClean="0"/>
              <a:t>14</a:t>
            </a:fld>
            <a:endParaRPr lang="en-US"/>
          </a:p>
        </p:txBody>
      </p:sp>
    </p:spTree>
    <p:extLst>
      <p:ext uri="{BB962C8B-B14F-4D97-AF65-F5344CB8AC3E}">
        <p14:creationId xmlns:p14="http://schemas.microsoft.com/office/powerpoint/2010/main" val="2007643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l="-48000" r="-48000"/>
          </a:stretch>
        </a:blip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7C24F51-2A08-7E73-5A01-A914464E6AEE}"/>
              </a:ext>
            </a:extLst>
          </p:cNvPr>
          <p:cNvSpPr>
            <a:spLocks noGrp="1"/>
          </p:cNvSpPr>
          <p:nvPr>
            <p:ph type="title"/>
          </p:nvPr>
        </p:nvSpPr>
        <p:spPr/>
        <p:txBody>
          <a:bodyPr/>
          <a:lstStyle/>
          <a:p>
            <a:r>
              <a:rPr lang="hu-HU" b="1" dirty="0"/>
              <a:t>8. </a:t>
            </a:r>
            <a:r>
              <a:rPr lang="hu-HU" b="1" dirty="0" err="1">
                <a:hlinkClick r:id="rId3" action="ppaction://hlinksldjump"/>
              </a:rPr>
              <a:t>Resources</a:t>
            </a:r>
            <a:r>
              <a:rPr lang="hu-HU" b="1" dirty="0"/>
              <a:t> (3/3)</a:t>
            </a:r>
            <a:endParaRPr lang="en-US" b="1" dirty="0"/>
          </a:p>
        </p:txBody>
      </p:sp>
      <p:sp>
        <p:nvSpPr>
          <p:cNvPr id="3" name="Tartalom helye 2">
            <a:extLst>
              <a:ext uri="{FF2B5EF4-FFF2-40B4-BE49-F238E27FC236}">
                <a16:creationId xmlns:a16="http://schemas.microsoft.com/office/drawing/2014/main" id="{009911A9-80A6-B5E0-B5DD-57445065C4CC}"/>
              </a:ext>
            </a:extLst>
          </p:cNvPr>
          <p:cNvSpPr>
            <a:spLocks noGrp="1"/>
          </p:cNvSpPr>
          <p:nvPr>
            <p:ph idx="1"/>
          </p:nvPr>
        </p:nvSpPr>
        <p:spPr/>
        <p:txBody>
          <a:bodyPr>
            <a:normAutofit fontScale="40000" lnSpcReduction="20000"/>
          </a:bodyPr>
          <a:lstStyle/>
          <a:p>
            <a:pPr marL="0" indent="0">
              <a:buNone/>
            </a:pPr>
            <a:r>
              <a:rPr lang="hu-HU" b="1" dirty="0"/>
              <a:t>TEXT EDITION</a:t>
            </a:r>
          </a:p>
          <a:p>
            <a:r>
              <a:rPr lang="hu-HU" dirty="0"/>
              <a:t>Microsoft:</a:t>
            </a:r>
          </a:p>
          <a:p>
            <a:pPr lvl="1"/>
            <a:r>
              <a:rPr lang="hu-HU" dirty="0">
                <a:hlinkClick r:id="rId4"/>
              </a:rPr>
              <a:t>https://learn.microsoft.com/en-us/dotnet/standard/base-types/regular-expression-language-quick-reference</a:t>
            </a:r>
            <a:endParaRPr lang="hu-HU" dirty="0"/>
          </a:p>
          <a:p>
            <a:r>
              <a:rPr lang="hu-HU" dirty="0"/>
              <a:t>Word:</a:t>
            </a:r>
          </a:p>
          <a:p>
            <a:pPr lvl="1"/>
            <a:r>
              <a:rPr lang="hu-HU" dirty="0" err="1"/>
              <a:t>Search</a:t>
            </a:r>
            <a:r>
              <a:rPr lang="hu-HU" dirty="0"/>
              <a:t> </a:t>
            </a:r>
            <a:r>
              <a:rPr lang="hu-HU" dirty="0" err="1"/>
              <a:t>function</a:t>
            </a:r>
            <a:r>
              <a:rPr lang="hu-HU" dirty="0"/>
              <a:t>: </a:t>
            </a:r>
            <a:r>
              <a:rPr lang="hu-HU" dirty="0">
                <a:hlinkClick r:id="rId5"/>
              </a:rPr>
              <a:t>https://superuser.com/questions/846646/is-there-a-way-to-search-for-a-pattern-in-a-ms-word-document</a:t>
            </a:r>
            <a:endParaRPr lang="hu-HU" dirty="0"/>
          </a:p>
          <a:p>
            <a:pPr lvl="1"/>
            <a:r>
              <a:rPr lang="hu-HU" dirty="0"/>
              <a:t>VBA </a:t>
            </a:r>
            <a:r>
              <a:rPr lang="hu-HU" dirty="0" err="1"/>
              <a:t>macros</a:t>
            </a:r>
            <a:r>
              <a:rPr lang="hu-HU" dirty="0"/>
              <a:t>: </a:t>
            </a:r>
            <a:r>
              <a:rPr lang="hu-HU" dirty="0">
                <a:hlinkClick r:id="rId6"/>
              </a:rPr>
              <a:t>https://answers.microsoft.com/en-us/msoffice/forum/all/can-i-use-regex-on-word/1aac7b1a-1837-45ee-a359-0f5d620291a2</a:t>
            </a:r>
            <a:endParaRPr lang="hu-HU" dirty="0"/>
          </a:p>
          <a:p>
            <a:r>
              <a:rPr lang="hu-HU" dirty="0"/>
              <a:t>Apple:</a:t>
            </a:r>
          </a:p>
          <a:p>
            <a:pPr lvl="1"/>
            <a:r>
              <a:rPr lang="hu-HU" dirty="0">
                <a:hlinkClick r:id="rId7"/>
              </a:rPr>
              <a:t>https://developer.apple.com/documentation/swift/regex</a:t>
            </a:r>
            <a:endParaRPr lang="hu-HU" dirty="0"/>
          </a:p>
          <a:p>
            <a:r>
              <a:rPr lang="hu-HU" dirty="0" err="1"/>
              <a:t>Emacs</a:t>
            </a:r>
            <a:r>
              <a:rPr lang="hu-HU" dirty="0"/>
              <a:t>:</a:t>
            </a:r>
          </a:p>
          <a:p>
            <a:pPr lvl="1"/>
            <a:r>
              <a:rPr lang="hu-HU" dirty="0">
                <a:hlinkClick r:id="rId8"/>
              </a:rPr>
              <a:t>https://www.gnu.org/software/emacs/manual/html_node/emacs/Regexps.html</a:t>
            </a:r>
            <a:endParaRPr lang="hu-HU" dirty="0"/>
          </a:p>
          <a:p>
            <a:pPr marL="0" indent="0">
              <a:buNone/>
            </a:pPr>
            <a:r>
              <a:rPr lang="hu-HU" b="1" dirty="0"/>
              <a:t>BIG DATA</a:t>
            </a:r>
          </a:p>
          <a:p>
            <a:pPr lvl="1"/>
            <a:r>
              <a:rPr lang="hu-HU" dirty="0">
                <a:hlinkClick r:id="rId9"/>
              </a:rPr>
              <a:t>https://www.integrate.io/blog/using-regular-expressions-in-big-data/</a:t>
            </a:r>
            <a:endParaRPr lang="hu-HU" dirty="0"/>
          </a:p>
          <a:p>
            <a:pPr lvl="1"/>
            <a:r>
              <a:rPr lang="hu-HU" dirty="0">
                <a:hlinkClick r:id="rId10"/>
              </a:rPr>
              <a:t>https://towardsdatascience.com/the-utility-of-regular-expressions-in-data-science-babf94285966</a:t>
            </a:r>
            <a:endParaRPr lang="hu-HU" dirty="0"/>
          </a:p>
          <a:p>
            <a:pPr lvl="1"/>
            <a:r>
              <a:rPr lang="hu-HU" dirty="0">
                <a:hlinkClick r:id="rId11"/>
              </a:rPr>
              <a:t>https://towardsdatascience.com/regular-expressions-f3ee2213b085</a:t>
            </a:r>
            <a:endParaRPr lang="hu-HU" dirty="0"/>
          </a:p>
          <a:p>
            <a:pPr lvl="1"/>
            <a:r>
              <a:rPr lang="hu-HU" dirty="0">
                <a:hlinkClick r:id="rId12"/>
              </a:rPr>
              <a:t>https://ieeexplore.ieee.org/document/8321906</a:t>
            </a:r>
            <a:endParaRPr lang="hu-HU" dirty="0"/>
          </a:p>
          <a:p>
            <a:pPr lvl="1"/>
            <a:r>
              <a:rPr lang="hu-HU" dirty="0">
                <a:hlinkClick r:id="rId13"/>
              </a:rPr>
              <a:t>https://www.gastonsanchez.com/intro2cwd/regex.html</a:t>
            </a:r>
            <a:endParaRPr lang="hu-HU" dirty="0"/>
          </a:p>
          <a:p>
            <a:pPr marL="0" indent="0">
              <a:buNone/>
            </a:pPr>
            <a:r>
              <a:rPr lang="hu-HU" b="1" dirty="0"/>
              <a:t>WEB SCRAPING</a:t>
            </a:r>
          </a:p>
          <a:p>
            <a:pPr lvl="1"/>
            <a:r>
              <a:rPr lang="hu-HU" dirty="0">
                <a:hlinkClick r:id="rId14"/>
              </a:rPr>
              <a:t>https://oxylabs.io/blog/regex-web-scraping</a:t>
            </a:r>
            <a:endParaRPr lang="hu-HU" dirty="0"/>
          </a:p>
          <a:p>
            <a:pPr lvl="1"/>
            <a:r>
              <a:rPr lang="hu-HU" dirty="0">
                <a:hlinkClick r:id="rId15"/>
              </a:rPr>
              <a:t>https://towardsdatascience.com/web-scraping-regular-expressions-and-data-visualization-doing-it-all-in-python-37a1aade7924</a:t>
            </a:r>
            <a:endParaRPr lang="hu-HU" dirty="0"/>
          </a:p>
          <a:p>
            <a:pPr lvl="1"/>
            <a:r>
              <a:rPr lang="hu-HU" dirty="0">
                <a:hlinkClick r:id="rId16"/>
              </a:rPr>
              <a:t>https://mherman.org/blog/web-scraping-with-regular-expressions/</a:t>
            </a:r>
            <a:endParaRPr lang="hu-HU" dirty="0"/>
          </a:p>
          <a:p>
            <a:pPr marL="0" indent="0">
              <a:buNone/>
            </a:pPr>
            <a:r>
              <a:rPr lang="hu-HU" b="1" dirty="0"/>
              <a:t>COMPILERS</a:t>
            </a:r>
          </a:p>
          <a:p>
            <a:pPr lvl="1"/>
            <a:r>
              <a:rPr lang="hu-HU" dirty="0">
                <a:hlinkClick r:id="rId17"/>
              </a:rPr>
              <a:t>https://www.tutorialspoint.com/compiler_design/compiler_design_regular_expressions.htm</a:t>
            </a:r>
            <a:endParaRPr lang="hu-HU" dirty="0"/>
          </a:p>
        </p:txBody>
      </p:sp>
      <p:sp>
        <p:nvSpPr>
          <p:cNvPr id="4" name="Dátum helye 3">
            <a:extLst>
              <a:ext uri="{FF2B5EF4-FFF2-40B4-BE49-F238E27FC236}">
                <a16:creationId xmlns:a16="http://schemas.microsoft.com/office/drawing/2014/main" id="{71B84455-17B2-EF1B-F37B-8993E5D455F3}"/>
              </a:ext>
            </a:extLst>
          </p:cNvPr>
          <p:cNvSpPr>
            <a:spLocks noGrp="1"/>
          </p:cNvSpPr>
          <p:nvPr>
            <p:ph type="dt" sz="half" idx="10"/>
          </p:nvPr>
        </p:nvSpPr>
        <p:spPr/>
        <p:txBody>
          <a:bodyPr/>
          <a:lstStyle/>
          <a:p>
            <a:r>
              <a:rPr lang="en-US"/>
              <a:t>21.04.2023</a:t>
            </a:r>
          </a:p>
        </p:txBody>
      </p:sp>
      <p:sp>
        <p:nvSpPr>
          <p:cNvPr id="5" name="Élőláb helye 4">
            <a:extLst>
              <a:ext uri="{FF2B5EF4-FFF2-40B4-BE49-F238E27FC236}">
                <a16:creationId xmlns:a16="http://schemas.microsoft.com/office/drawing/2014/main" id="{C166DB5F-AA5D-64A2-46A0-8D77CF636192}"/>
              </a:ext>
            </a:extLst>
          </p:cNvPr>
          <p:cNvSpPr>
            <a:spLocks noGrp="1"/>
          </p:cNvSpPr>
          <p:nvPr>
            <p:ph type="ftr" sz="quarter" idx="11"/>
          </p:nvPr>
        </p:nvSpPr>
        <p:spPr/>
        <p:txBody>
          <a:bodyPr/>
          <a:lstStyle/>
          <a:p>
            <a:r>
              <a:rPr lang="en-GB"/>
              <a:t>Green Fox Academy - Lightning Talk</a:t>
            </a:r>
            <a:endParaRPr lang="en-US"/>
          </a:p>
        </p:txBody>
      </p:sp>
      <p:sp>
        <p:nvSpPr>
          <p:cNvPr id="6" name="Dia számának helye 5">
            <a:extLst>
              <a:ext uri="{FF2B5EF4-FFF2-40B4-BE49-F238E27FC236}">
                <a16:creationId xmlns:a16="http://schemas.microsoft.com/office/drawing/2014/main" id="{41459088-0836-ADF7-0ECC-3EE2E4F4A823}"/>
              </a:ext>
            </a:extLst>
          </p:cNvPr>
          <p:cNvSpPr>
            <a:spLocks noGrp="1"/>
          </p:cNvSpPr>
          <p:nvPr>
            <p:ph type="sldNum" sz="quarter" idx="12"/>
          </p:nvPr>
        </p:nvSpPr>
        <p:spPr/>
        <p:txBody>
          <a:bodyPr/>
          <a:lstStyle/>
          <a:p>
            <a:fld id="{F6C7F79A-8878-4D8B-BAFD-DD1C79C7F8F9}" type="slidenum">
              <a:rPr lang="en-US" smtClean="0"/>
              <a:t>15</a:t>
            </a:fld>
            <a:endParaRPr lang="en-US"/>
          </a:p>
        </p:txBody>
      </p:sp>
    </p:spTree>
    <p:extLst>
      <p:ext uri="{BB962C8B-B14F-4D97-AF65-F5344CB8AC3E}">
        <p14:creationId xmlns:p14="http://schemas.microsoft.com/office/powerpoint/2010/main" val="1633279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0F5D214-D1EA-4EA0-08ED-3C57B94BDA9B}"/>
              </a:ext>
            </a:extLst>
          </p:cNvPr>
          <p:cNvSpPr>
            <a:spLocks noGrp="1"/>
          </p:cNvSpPr>
          <p:nvPr>
            <p:ph type="title"/>
          </p:nvPr>
        </p:nvSpPr>
        <p:spPr/>
        <p:txBody>
          <a:bodyPr/>
          <a:lstStyle/>
          <a:p>
            <a:r>
              <a:rPr lang="hu-HU" b="1" dirty="0"/>
              <a:t>9. </a:t>
            </a:r>
            <a:r>
              <a:rPr lang="hu-HU" b="1" dirty="0" err="1">
                <a:hlinkClick r:id="rId2" action="ppaction://hlinksldjump"/>
              </a:rPr>
              <a:t>Summary</a:t>
            </a:r>
            <a:endParaRPr lang="en-US" b="1" dirty="0"/>
          </a:p>
        </p:txBody>
      </p:sp>
      <p:sp>
        <p:nvSpPr>
          <p:cNvPr id="3" name="Tartalom helye 2">
            <a:extLst>
              <a:ext uri="{FF2B5EF4-FFF2-40B4-BE49-F238E27FC236}">
                <a16:creationId xmlns:a16="http://schemas.microsoft.com/office/drawing/2014/main" id="{773688E3-11BD-EE1B-EED9-57CBD9F8C63A}"/>
              </a:ext>
            </a:extLst>
          </p:cNvPr>
          <p:cNvSpPr>
            <a:spLocks noGrp="1"/>
          </p:cNvSpPr>
          <p:nvPr>
            <p:ph idx="1"/>
          </p:nvPr>
        </p:nvSpPr>
        <p:spPr>
          <a:xfrm>
            <a:off x="838201" y="1825625"/>
            <a:ext cx="8258666" cy="4351338"/>
          </a:xfrm>
        </p:spPr>
        <p:txBody>
          <a:bodyPr>
            <a:normAutofit fontScale="92500" lnSpcReduction="20000"/>
          </a:bodyPr>
          <a:lstStyle/>
          <a:p>
            <a:r>
              <a:rPr lang="hu-HU" dirty="0" err="1"/>
              <a:t>Why</a:t>
            </a:r>
            <a:r>
              <a:rPr lang="hu-HU" dirty="0"/>
              <a:t> </a:t>
            </a:r>
            <a:r>
              <a:rPr lang="hu-HU" dirty="0" err="1"/>
              <a:t>to</a:t>
            </a:r>
            <a:r>
              <a:rPr lang="hu-HU" dirty="0"/>
              <a:t> </a:t>
            </a:r>
            <a:r>
              <a:rPr lang="hu-HU" dirty="0" err="1"/>
              <a:t>use</a:t>
            </a:r>
            <a:r>
              <a:rPr lang="hu-HU" dirty="0"/>
              <a:t>?</a:t>
            </a:r>
          </a:p>
          <a:p>
            <a:pPr lvl="1"/>
            <a:r>
              <a:rPr lang="hu-HU" dirty="0" err="1"/>
              <a:t>To</a:t>
            </a:r>
            <a:r>
              <a:rPr lang="hu-HU" dirty="0"/>
              <a:t> </a:t>
            </a:r>
            <a:r>
              <a:rPr lang="hu-HU" dirty="0" err="1"/>
              <a:t>find</a:t>
            </a:r>
            <a:r>
              <a:rPr lang="hu-HU" dirty="0"/>
              <a:t> a </a:t>
            </a:r>
            <a:r>
              <a:rPr lang="hu-HU" dirty="0" err="1"/>
              <a:t>very</a:t>
            </a:r>
            <a:r>
              <a:rPr lang="hu-HU" dirty="0"/>
              <a:t> </a:t>
            </a:r>
            <a:r>
              <a:rPr lang="hu-HU" dirty="0" err="1"/>
              <a:t>well</a:t>
            </a:r>
            <a:r>
              <a:rPr lang="hu-HU" dirty="0"/>
              <a:t> </a:t>
            </a:r>
            <a:r>
              <a:rPr lang="hu-HU" dirty="0" err="1"/>
              <a:t>defined</a:t>
            </a:r>
            <a:r>
              <a:rPr lang="hu-HU" dirty="0"/>
              <a:t> </a:t>
            </a:r>
            <a:r>
              <a:rPr lang="hu-HU" dirty="0" err="1"/>
              <a:t>but</a:t>
            </a:r>
            <a:r>
              <a:rPr lang="hu-HU" dirty="0"/>
              <a:t> </a:t>
            </a:r>
            <a:r>
              <a:rPr lang="hu-HU" dirty="0" err="1"/>
              <a:t>not</a:t>
            </a:r>
            <a:r>
              <a:rPr lang="hu-HU" dirty="0"/>
              <a:t> </a:t>
            </a:r>
            <a:r>
              <a:rPr lang="hu-HU" dirty="0" err="1"/>
              <a:t>very</a:t>
            </a:r>
            <a:r>
              <a:rPr lang="hu-HU" dirty="0"/>
              <a:t> </a:t>
            </a:r>
            <a:r>
              <a:rPr lang="hu-HU" dirty="0" err="1"/>
              <a:t>exact</a:t>
            </a:r>
            <a:r>
              <a:rPr lang="hu-HU" dirty="0"/>
              <a:t> </a:t>
            </a:r>
            <a:r>
              <a:rPr lang="hu-HU" dirty="0" err="1"/>
              <a:t>pattern</a:t>
            </a:r>
            <a:r>
              <a:rPr lang="hu-HU" dirty="0"/>
              <a:t> in </a:t>
            </a:r>
            <a:r>
              <a:rPr lang="hu-HU" dirty="0" err="1"/>
              <a:t>texts</a:t>
            </a:r>
            <a:endParaRPr lang="hu-HU" dirty="0"/>
          </a:p>
          <a:p>
            <a:pPr lvl="1"/>
            <a:r>
              <a:rPr lang="hu-HU" dirty="0" err="1"/>
              <a:t>Unavoidable</a:t>
            </a:r>
            <a:r>
              <a:rPr lang="hu-HU" dirty="0"/>
              <a:t> in „</a:t>
            </a:r>
            <a:r>
              <a:rPr lang="hu-HU" dirty="0" err="1"/>
              <a:t>data</a:t>
            </a:r>
            <a:r>
              <a:rPr lang="hu-HU" dirty="0"/>
              <a:t> mining” </a:t>
            </a:r>
            <a:r>
              <a:rPr lang="hu-HU" dirty="0" err="1"/>
              <a:t>for</a:t>
            </a:r>
            <a:r>
              <a:rPr lang="hu-HU" dirty="0"/>
              <a:t> </a:t>
            </a:r>
            <a:r>
              <a:rPr lang="hu-HU" dirty="0" err="1"/>
              <a:t>data</a:t>
            </a:r>
            <a:r>
              <a:rPr lang="hu-HU" dirty="0"/>
              <a:t> mining</a:t>
            </a:r>
          </a:p>
          <a:p>
            <a:r>
              <a:rPr lang="hu-HU" dirty="0" err="1"/>
              <a:t>How</a:t>
            </a:r>
            <a:r>
              <a:rPr lang="hu-HU" dirty="0"/>
              <a:t> </a:t>
            </a:r>
            <a:r>
              <a:rPr lang="hu-HU" dirty="0" err="1"/>
              <a:t>to</a:t>
            </a:r>
            <a:r>
              <a:rPr lang="hu-HU" dirty="0"/>
              <a:t> </a:t>
            </a:r>
            <a:r>
              <a:rPr lang="hu-HU" dirty="0" err="1"/>
              <a:t>use</a:t>
            </a:r>
            <a:r>
              <a:rPr lang="hu-HU" dirty="0"/>
              <a:t>?</a:t>
            </a:r>
          </a:p>
          <a:p>
            <a:pPr lvl="1"/>
            <a:r>
              <a:rPr lang="pl-PL" dirty="0"/>
              <a:t>^R\w{2,}\ss\w{1,6}l\sset\s\w+\s\w+.\w{2,3}\s\w{5} OR</a:t>
            </a:r>
          </a:p>
          <a:p>
            <a:pPr lvl="1"/>
            <a:r>
              <a:rPr lang="hu-HU" dirty="0" err="1"/>
              <a:t>Really</a:t>
            </a:r>
            <a:r>
              <a:rPr lang="hu-HU" dirty="0"/>
              <a:t> </a:t>
            </a:r>
            <a:r>
              <a:rPr lang="hu-HU" dirty="0" err="1"/>
              <a:t>small</a:t>
            </a:r>
            <a:r>
              <a:rPr lang="hu-HU" dirty="0"/>
              <a:t> </a:t>
            </a:r>
            <a:r>
              <a:rPr lang="hu-HU" dirty="0" err="1"/>
              <a:t>set</a:t>
            </a:r>
            <a:r>
              <a:rPr lang="hu-HU" dirty="0"/>
              <a:t> of </a:t>
            </a:r>
            <a:r>
              <a:rPr lang="hu-HU" dirty="0" err="1"/>
              <a:t>metacharacters</a:t>
            </a:r>
            <a:r>
              <a:rPr lang="hu-HU" dirty="0"/>
              <a:t> and </a:t>
            </a:r>
            <a:r>
              <a:rPr lang="hu-HU" dirty="0" err="1"/>
              <a:t>rules</a:t>
            </a:r>
            <a:endParaRPr lang="hu-HU" dirty="0"/>
          </a:p>
          <a:p>
            <a:r>
              <a:rPr lang="hu-HU" dirty="0" err="1"/>
              <a:t>Who</a:t>
            </a:r>
            <a:r>
              <a:rPr lang="hu-HU" dirty="0"/>
              <a:t> </a:t>
            </a:r>
            <a:r>
              <a:rPr lang="hu-HU" dirty="0" err="1"/>
              <a:t>did</a:t>
            </a:r>
            <a:r>
              <a:rPr lang="hu-HU" dirty="0"/>
              <a:t> </a:t>
            </a:r>
            <a:r>
              <a:rPr lang="hu-HU" dirty="0" err="1"/>
              <a:t>it</a:t>
            </a:r>
            <a:r>
              <a:rPr lang="hu-HU" dirty="0"/>
              <a:t>?</a:t>
            </a:r>
          </a:p>
          <a:p>
            <a:pPr lvl="1"/>
            <a:r>
              <a:rPr lang="hu-HU" dirty="0"/>
              <a:t>Stephen Cole </a:t>
            </a:r>
            <a:r>
              <a:rPr lang="hu-HU" dirty="0" err="1"/>
              <a:t>Kleene</a:t>
            </a:r>
            <a:r>
              <a:rPr lang="hu-HU" dirty="0"/>
              <a:t>, Ken Thompson, </a:t>
            </a:r>
            <a:r>
              <a:rPr lang="hu-HU" dirty="0" err="1"/>
              <a:t>Perl</a:t>
            </a:r>
            <a:r>
              <a:rPr lang="hu-HU" dirty="0"/>
              <a:t> </a:t>
            </a:r>
            <a:r>
              <a:rPr lang="hu-HU" dirty="0" err="1"/>
              <a:t>developers</a:t>
            </a:r>
            <a:r>
              <a:rPr lang="hu-HU" dirty="0"/>
              <a:t> and Philip </a:t>
            </a:r>
            <a:r>
              <a:rPr lang="hu-HU" dirty="0" err="1"/>
              <a:t>Hazel</a:t>
            </a:r>
            <a:endParaRPr lang="hu-HU" dirty="0"/>
          </a:p>
          <a:p>
            <a:r>
              <a:rPr lang="hu-HU" dirty="0" err="1"/>
              <a:t>When</a:t>
            </a:r>
            <a:r>
              <a:rPr lang="hu-HU" dirty="0"/>
              <a:t>?</a:t>
            </a:r>
          </a:p>
          <a:p>
            <a:pPr lvl="1"/>
            <a:r>
              <a:rPr lang="hu-HU" dirty="0"/>
              <a:t>1951, 1968-1997</a:t>
            </a:r>
          </a:p>
          <a:p>
            <a:r>
              <a:rPr lang="hu-HU" dirty="0" err="1"/>
              <a:t>Where</a:t>
            </a:r>
            <a:r>
              <a:rPr lang="hu-HU" dirty="0"/>
              <a:t> </a:t>
            </a:r>
            <a:r>
              <a:rPr lang="hu-HU" dirty="0" err="1"/>
              <a:t>to</a:t>
            </a:r>
            <a:r>
              <a:rPr lang="hu-HU" dirty="0"/>
              <a:t> </a:t>
            </a:r>
            <a:r>
              <a:rPr lang="hu-HU" dirty="0" err="1"/>
              <a:t>learn</a:t>
            </a:r>
            <a:r>
              <a:rPr lang="hu-HU" dirty="0"/>
              <a:t>?</a:t>
            </a:r>
          </a:p>
          <a:p>
            <a:pPr lvl="1"/>
            <a:r>
              <a:rPr lang="hu-HU" dirty="0" err="1"/>
              <a:t>User</a:t>
            </a:r>
            <a:r>
              <a:rPr lang="hu-HU" dirty="0"/>
              <a:t> </a:t>
            </a:r>
            <a:r>
              <a:rPr lang="hu-HU" dirty="0" err="1"/>
              <a:t>friendly</a:t>
            </a:r>
            <a:r>
              <a:rPr lang="hu-HU" dirty="0"/>
              <a:t> </a:t>
            </a:r>
            <a:r>
              <a:rPr lang="hu-HU" dirty="0" err="1"/>
              <a:t>apps</a:t>
            </a:r>
            <a:r>
              <a:rPr lang="hu-HU" dirty="0"/>
              <a:t> (</a:t>
            </a:r>
            <a:r>
              <a:rPr lang="hu-HU" dirty="0" err="1"/>
              <a:t>see</a:t>
            </a:r>
            <a:r>
              <a:rPr lang="hu-HU" dirty="0"/>
              <a:t> </a:t>
            </a:r>
            <a:r>
              <a:rPr lang="hu-HU" dirty="0" err="1"/>
              <a:t>Resources</a:t>
            </a:r>
            <a:r>
              <a:rPr lang="hu-HU" dirty="0"/>
              <a:t>)</a:t>
            </a:r>
            <a:endParaRPr lang="en-US" dirty="0"/>
          </a:p>
        </p:txBody>
      </p:sp>
      <p:sp>
        <p:nvSpPr>
          <p:cNvPr id="4" name="Dátum helye 3">
            <a:extLst>
              <a:ext uri="{FF2B5EF4-FFF2-40B4-BE49-F238E27FC236}">
                <a16:creationId xmlns:a16="http://schemas.microsoft.com/office/drawing/2014/main" id="{D55D0E87-9057-D5F6-9001-08EB473968D7}"/>
              </a:ext>
            </a:extLst>
          </p:cNvPr>
          <p:cNvSpPr>
            <a:spLocks noGrp="1"/>
          </p:cNvSpPr>
          <p:nvPr>
            <p:ph type="dt" sz="half" idx="10"/>
          </p:nvPr>
        </p:nvSpPr>
        <p:spPr/>
        <p:txBody>
          <a:bodyPr/>
          <a:lstStyle/>
          <a:p>
            <a:r>
              <a:rPr lang="en-US"/>
              <a:t>21.04.2023</a:t>
            </a:r>
          </a:p>
        </p:txBody>
      </p:sp>
      <p:sp>
        <p:nvSpPr>
          <p:cNvPr id="5" name="Élőláb helye 4">
            <a:extLst>
              <a:ext uri="{FF2B5EF4-FFF2-40B4-BE49-F238E27FC236}">
                <a16:creationId xmlns:a16="http://schemas.microsoft.com/office/drawing/2014/main" id="{C8CE81F1-EECF-202A-684B-340F7EE9FF0C}"/>
              </a:ext>
            </a:extLst>
          </p:cNvPr>
          <p:cNvSpPr>
            <a:spLocks noGrp="1"/>
          </p:cNvSpPr>
          <p:nvPr>
            <p:ph type="ftr" sz="quarter" idx="11"/>
          </p:nvPr>
        </p:nvSpPr>
        <p:spPr/>
        <p:txBody>
          <a:bodyPr/>
          <a:lstStyle/>
          <a:p>
            <a:r>
              <a:rPr lang="en-GB"/>
              <a:t>Green Fox Academy - Lightning Talk</a:t>
            </a:r>
            <a:endParaRPr lang="en-US"/>
          </a:p>
        </p:txBody>
      </p:sp>
      <p:sp>
        <p:nvSpPr>
          <p:cNvPr id="6" name="Dia számának helye 5">
            <a:extLst>
              <a:ext uri="{FF2B5EF4-FFF2-40B4-BE49-F238E27FC236}">
                <a16:creationId xmlns:a16="http://schemas.microsoft.com/office/drawing/2014/main" id="{742A73F8-2C43-BE3B-A8F7-CEB1D6B885A8}"/>
              </a:ext>
            </a:extLst>
          </p:cNvPr>
          <p:cNvSpPr>
            <a:spLocks noGrp="1"/>
          </p:cNvSpPr>
          <p:nvPr>
            <p:ph type="sldNum" sz="quarter" idx="12"/>
          </p:nvPr>
        </p:nvSpPr>
        <p:spPr/>
        <p:txBody>
          <a:bodyPr/>
          <a:lstStyle/>
          <a:p>
            <a:fld id="{F6C7F79A-8878-4D8B-BAFD-DD1C79C7F8F9}" type="slidenum">
              <a:rPr lang="en-US" smtClean="0"/>
              <a:t>16</a:t>
            </a:fld>
            <a:endParaRPr lang="en-US"/>
          </a:p>
        </p:txBody>
      </p:sp>
      <p:pic>
        <p:nvPicPr>
          <p:cNvPr id="8" name="Kép 7">
            <a:extLst>
              <a:ext uri="{FF2B5EF4-FFF2-40B4-BE49-F238E27FC236}">
                <a16:creationId xmlns:a16="http://schemas.microsoft.com/office/drawing/2014/main" id="{F5A3A7F7-CA9C-C02F-23BF-8EF81A6A63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7758" y="-2"/>
            <a:ext cx="3186843" cy="3120825"/>
          </a:xfrm>
          <a:prstGeom prst="rect">
            <a:avLst/>
          </a:prstGeom>
        </p:spPr>
      </p:pic>
    </p:spTree>
    <p:extLst>
      <p:ext uri="{BB962C8B-B14F-4D97-AF65-F5344CB8AC3E}">
        <p14:creationId xmlns:p14="http://schemas.microsoft.com/office/powerpoint/2010/main" val="23354408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1000" b="-11000"/>
          </a:stretch>
        </a:blip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89986D6-0634-7FAA-1D6E-2F396E143C1B}"/>
              </a:ext>
            </a:extLst>
          </p:cNvPr>
          <p:cNvSpPr>
            <a:spLocks noGrp="1"/>
          </p:cNvSpPr>
          <p:nvPr>
            <p:ph type="title"/>
          </p:nvPr>
        </p:nvSpPr>
        <p:spPr/>
        <p:txBody>
          <a:bodyPr/>
          <a:lstStyle/>
          <a:p>
            <a:endParaRPr lang="en-US" dirty="0"/>
          </a:p>
        </p:txBody>
      </p:sp>
      <p:sp>
        <p:nvSpPr>
          <p:cNvPr id="3" name="Tartalom helye 2">
            <a:extLst>
              <a:ext uri="{FF2B5EF4-FFF2-40B4-BE49-F238E27FC236}">
                <a16:creationId xmlns:a16="http://schemas.microsoft.com/office/drawing/2014/main" id="{A6A9B2F0-5FB9-AE7A-FE56-9F680978B841}"/>
              </a:ext>
            </a:extLst>
          </p:cNvPr>
          <p:cNvSpPr>
            <a:spLocks noGrp="1"/>
          </p:cNvSpPr>
          <p:nvPr>
            <p:ph idx="1"/>
          </p:nvPr>
        </p:nvSpPr>
        <p:spPr/>
        <p:txBody>
          <a:bodyPr/>
          <a:lstStyle/>
          <a:p>
            <a:pPr marL="0" indent="0" algn="ctr">
              <a:buNone/>
            </a:pPr>
            <a:endParaRPr lang="hu-HU" b="1" dirty="0"/>
          </a:p>
          <a:p>
            <a:pPr marL="0" indent="0" algn="ctr">
              <a:buNone/>
            </a:pPr>
            <a:endParaRPr lang="hu-HU" b="1" dirty="0"/>
          </a:p>
          <a:p>
            <a:pPr marL="0" indent="0" algn="ctr">
              <a:buNone/>
            </a:pPr>
            <a:r>
              <a:rPr lang="hu-HU" sz="4000" b="1" dirty="0"/>
              <a:t>THANK YOU FOR YOUR ATTENTION</a:t>
            </a:r>
          </a:p>
          <a:p>
            <a:pPr marL="0" indent="0" algn="ctr">
              <a:buNone/>
            </a:pPr>
            <a:endParaRPr lang="hu-HU" sz="4000" b="1" dirty="0"/>
          </a:p>
          <a:p>
            <a:pPr marL="0" indent="0" algn="ctr">
              <a:buNone/>
            </a:pPr>
            <a:r>
              <a:rPr lang="hu-HU" sz="4000" b="1" dirty="0"/>
              <a:t>QUESTIONS</a:t>
            </a:r>
            <a:r>
              <a:rPr lang="hu-HU" sz="4000" b="1" dirty="0">
                <a:hlinkClick r:id="rId3" action="ppaction://hlinksldjump"/>
              </a:rPr>
              <a:t>?</a:t>
            </a:r>
            <a:endParaRPr lang="en-US" sz="4000" b="1" dirty="0"/>
          </a:p>
        </p:txBody>
      </p:sp>
      <p:sp>
        <p:nvSpPr>
          <p:cNvPr id="4" name="Dátum helye 3">
            <a:extLst>
              <a:ext uri="{FF2B5EF4-FFF2-40B4-BE49-F238E27FC236}">
                <a16:creationId xmlns:a16="http://schemas.microsoft.com/office/drawing/2014/main" id="{A8F876F1-DDFB-5EFD-703A-3597D9B4BDE5}"/>
              </a:ext>
            </a:extLst>
          </p:cNvPr>
          <p:cNvSpPr>
            <a:spLocks noGrp="1"/>
          </p:cNvSpPr>
          <p:nvPr>
            <p:ph type="dt" sz="half" idx="10"/>
          </p:nvPr>
        </p:nvSpPr>
        <p:spPr/>
        <p:txBody>
          <a:bodyPr/>
          <a:lstStyle/>
          <a:p>
            <a:r>
              <a:rPr lang="en-US"/>
              <a:t>21.04.2023</a:t>
            </a:r>
          </a:p>
        </p:txBody>
      </p:sp>
      <p:sp>
        <p:nvSpPr>
          <p:cNvPr id="5" name="Élőláb helye 4">
            <a:extLst>
              <a:ext uri="{FF2B5EF4-FFF2-40B4-BE49-F238E27FC236}">
                <a16:creationId xmlns:a16="http://schemas.microsoft.com/office/drawing/2014/main" id="{A9276452-FA92-A026-D5FC-EF8FB59011CB}"/>
              </a:ext>
            </a:extLst>
          </p:cNvPr>
          <p:cNvSpPr>
            <a:spLocks noGrp="1"/>
          </p:cNvSpPr>
          <p:nvPr>
            <p:ph type="ftr" sz="quarter" idx="11"/>
          </p:nvPr>
        </p:nvSpPr>
        <p:spPr/>
        <p:txBody>
          <a:bodyPr/>
          <a:lstStyle/>
          <a:p>
            <a:r>
              <a:rPr lang="en-GB"/>
              <a:t>Green Fox Academy - Lightning Talk</a:t>
            </a:r>
            <a:endParaRPr lang="en-US"/>
          </a:p>
        </p:txBody>
      </p:sp>
      <p:sp>
        <p:nvSpPr>
          <p:cNvPr id="6" name="Dia számának helye 5">
            <a:extLst>
              <a:ext uri="{FF2B5EF4-FFF2-40B4-BE49-F238E27FC236}">
                <a16:creationId xmlns:a16="http://schemas.microsoft.com/office/drawing/2014/main" id="{27A68FC4-2D29-0B7E-F012-91A14B0E7906}"/>
              </a:ext>
            </a:extLst>
          </p:cNvPr>
          <p:cNvSpPr>
            <a:spLocks noGrp="1"/>
          </p:cNvSpPr>
          <p:nvPr>
            <p:ph type="sldNum" sz="quarter" idx="12"/>
          </p:nvPr>
        </p:nvSpPr>
        <p:spPr/>
        <p:txBody>
          <a:bodyPr/>
          <a:lstStyle/>
          <a:p>
            <a:fld id="{F6C7F79A-8878-4D8B-BAFD-DD1C79C7F8F9}" type="slidenum">
              <a:rPr lang="en-US" smtClean="0"/>
              <a:t>17</a:t>
            </a:fld>
            <a:endParaRPr lang="en-US"/>
          </a:p>
        </p:txBody>
      </p:sp>
    </p:spTree>
    <p:extLst>
      <p:ext uri="{BB962C8B-B14F-4D97-AF65-F5344CB8AC3E}">
        <p14:creationId xmlns:p14="http://schemas.microsoft.com/office/powerpoint/2010/main" val="2154729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t="-37000" b="-37000"/>
          </a:stretch>
        </a:blip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30CCB48-C0FE-FEF5-9B3D-FEEF7EC9F8EC}"/>
              </a:ext>
            </a:extLst>
          </p:cNvPr>
          <p:cNvSpPr>
            <a:spLocks noGrp="1"/>
          </p:cNvSpPr>
          <p:nvPr>
            <p:ph type="title"/>
          </p:nvPr>
        </p:nvSpPr>
        <p:spPr>
          <a:noFill/>
        </p:spPr>
        <p:txBody>
          <a:bodyPr/>
          <a:lstStyle/>
          <a:p>
            <a:r>
              <a:rPr lang="hu-HU" b="1" dirty="0"/>
              <a:t>CONTENTS</a:t>
            </a:r>
            <a:endParaRPr lang="en-US" b="1" dirty="0"/>
          </a:p>
        </p:txBody>
      </p:sp>
      <p:sp>
        <p:nvSpPr>
          <p:cNvPr id="3" name="Tartalom helye 2">
            <a:extLst>
              <a:ext uri="{FF2B5EF4-FFF2-40B4-BE49-F238E27FC236}">
                <a16:creationId xmlns:a16="http://schemas.microsoft.com/office/drawing/2014/main" id="{8CA774CD-74CD-BBA1-E8BB-E83715700523}"/>
              </a:ext>
            </a:extLst>
          </p:cNvPr>
          <p:cNvSpPr>
            <a:spLocks noGrp="1"/>
          </p:cNvSpPr>
          <p:nvPr>
            <p:ph idx="1"/>
          </p:nvPr>
        </p:nvSpPr>
        <p:spPr/>
        <p:txBody>
          <a:bodyPr>
            <a:normAutofit lnSpcReduction="10000"/>
          </a:bodyPr>
          <a:lstStyle/>
          <a:p>
            <a:pPr marL="514350" indent="-514350">
              <a:buFont typeface="+mj-lt"/>
              <a:buAutoNum type="arabicPeriod"/>
            </a:pPr>
            <a:r>
              <a:rPr lang="hu-HU" dirty="0" err="1">
                <a:hlinkClick r:id="rId4" action="ppaction://hlinksldjump"/>
              </a:rPr>
              <a:t>Introduction</a:t>
            </a:r>
            <a:endParaRPr lang="hu-HU" dirty="0"/>
          </a:p>
          <a:p>
            <a:pPr marL="514350" indent="-514350">
              <a:buFont typeface="+mj-lt"/>
              <a:buAutoNum type="arabicPeriod"/>
            </a:pPr>
            <a:r>
              <a:rPr lang="hu-HU" dirty="0" err="1">
                <a:hlinkClick r:id="rId5" action="ppaction://hlinksldjump"/>
              </a:rPr>
              <a:t>History</a:t>
            </a:r>
            <a:r>
              <a:rPr lang="hu-HU" dirty="0">
                <a:hlinkClick r:id="rId5" action="ppaction://hlinksldjump"/>
              </a:rPr>
              <a:t>, design</a:t>
            </a:r>
            <a:endParaRPr lang="hu-HU" dirty="0"/>
          </a:p>
          <a:p>
            <a:pPr marL="514350" indent="-514350">
              <a:buFont typeface="+mj-lt"/>
              <a:buAutoNum type="arabicPeriod"/>
            </a:pPr>
            <a:r>
              <a:rPr lang="hu-HU" dirty="0" err="1">
                <a:hlinkClick r:id="rId6" action="ppaction://hlinksldjump"/>
              </a:rPr>
              <a:t>Syntax</a:t>
            </a:r>
            <a:endParaRPr lang="hu-HU" dirty="0"/>
          </a:p>
          <a:p>
            <a:pPr marL="514350" indent="-514350">
              <a:buFont typeface="+mj-lt"/>
              <a:buAutoNum type="arabicPeriod"/>
            </a:pPr>
            <a:r>
              <a:rPr lang="hu-HU" dirty="0" err="1">
                <a:hlinkClick r:id="rId7" action="ppaction://hlinksldjump"/>
              </a:rPr>
              <a:t>Code</a:t>
            </a:r>
            <a:r>
              <a:rPr lang="hu-HU" dirty="0">
                <a:hlinkClick r:id="rId7" action="ppaction://hlinksldjump"/>
              </a:rPr>
              <a:t> </a:t>
            </a:r>
            <a:r>
              <a:rPr lang="hu-HU" dirty="0" err="1">
                <a:hlinkClick r:id="rId7" action="ppaction://hlinksldjump"/>
              </a:rPr>
              <a:t>examples</a:t>
            </a:r>
            <a:endParaRPr lang="hu-HU" dirty="0"/>
          </a:p>
          <a:p>
            <a:pPr marL="514350" indent="-514350">
              <a:buFont typeface="+mj-lt"/>
              <a:buAutoNum type="arabicPeriod"/>
            </a:pPr>
            <a:r>
              <a:rPr lang="hu-HU" dirty="0" err="1">
                <a:hlinkClick r:id="rId8" action="ppaction://hlinksldjump"/>
              </a:rPr>
              <a:t>RegExp</a:t>
            </a:r>
            <a:r>
              <a:rPr lang="hu-HU" dirty="0">
                <a:hlinkClick r:id="rId8" action="ppaction://hlinksldjump"/>
              </a:rPr>
              <a:t> </a:t>
            </a:r>
            <a:r>
              <a:rPr lang="hu-HU" dirty="0" err="1">
                <a:hlinkClick r:id="rId8" action="ppaction://hlinksldjump"/>
              </a:rPr>
              <a:t>integration</a:t>
            </a:r>
            <a:r>
              <a:rPr lang="hu-HU" dirty="0">
                <a:hlinkClick r:id="rId8" action="ppaction://hlinksldjump"/>
              </a:rPr>
              <a:t> in </a:t>
            </a:r>
            <a:r>
              <a:rPr lang="hu-HU" dirty="0" err="1">
                <a:hlinkClick r:id="rId8" action="ppaction://hlinksldjump"/>
              </a:rPr>
              <a:t>applications</a:t>
            </a:r>
            <a:r>
              <a:rPr lang="hu-HU" dirty="0">
                <a:hlinkClick r:id="rId8" action="ppaction://hlinksldjump"/>
              </a:rPr>
              <a:t> and </a:t>
            </a:r>
            <a:r>
              <a:rPr lang="hu-HU" dirty="0" err="1">
                <a:hlinkClick r:id="rId8" action="ppaction://hlinksldjump"/>
              </a:rPr>
              <a:t>programming</a:t>
            </a:r>
            <a:endParaRPr lang="hu-HU" dirty="0"/>
          </a:p>
          <a:p>
            <a:pPr marL="514350" indent="-514350">
              <a:buFont typeface="+mj-lt"/>
              <a:buAutoNum type="arabicPeriod"/>
            </a:pPr>
            <a:r>
              <a:rPr lang="hu-HU" dirty="0" err="1">
                <a:hlinkClick r:id="rId9" action="ppaction://hlinksldjump"/>
              </a:rPr>
              <a:t>Personal</a:t>
            </a:r>
            <a:r>
              <a:rPr lang="hu-HU" dirty="0">
                <a:hlinkClick r:id="rId9" action="ppaction://hlinksldjump"/>
              </a:rPr>
              <a:t> </a:t>
            </a:r>
            <a:r>
              <a:rPr lang="hu-HU" dirty="0" err="1">
                <a:hlinkClick r:id="rId9" action="ppaction://hlinksldjump"/>
              </a:rPr>
              <a:t>experience</a:t>
            </a:r>
            <a:endParaRPr lang="hu-HU" dirty="0"/>
          </a:p>
          <a:p>
            <a:pPr marL="514350" indent="-514350">
              <a:buFont typeface="+mj-lt"/>
              <a:buAutoNum type="arabicPeriod"/>
            </a:pPr>
            <a:r>
              <a:rPr lang="hu-HU" dirty="0">
                <a:hlinkClick r:id="rId10" action="ppaction://hlinksldjump"/>
              </a:rPr>
              <a:t>Education </a:t>
            </a:r>
            <a:r>
              <a:rPr lang="hu-HU" dirty="0" err="1">
                <a:hlinkClick r:id="rId10" action="ppaction://hlinksldjump"/>
              </a:rPr>
              <a:t>tools</a:t>
            </a:r>
            <a:endParaRPr lang="hu-HU" dirty="0"/>
          </a:p>
          <a:p>
            <a:pPr marL="514350" indent="-514350">
              <a:buFont typeface="+mj-lt"/>
              <a:buAutoNum type="arabicPeriod"/>
            </a:pPr>
            <a:r>
              <a:rPr lang="hu-HU" dirty="0" err="1">
                <a:hlinkClick r:id="rId11" action="ppaction://hlinksldjump"/>
              </a:rPr>
              <a:t>Resources</a:t>
            </a:r>
            <a:endParaRPr lang="hu-HU" dirty="0"/>
          </a:p>
          <a:p>
            <a:pPr marL="514350" indent="-514350">
              <a:buFont typeface="+mj-lt"/>
              <a:buAutoNum type="arabicPeriod"/>
            </a:pPr>
            <a:r>
              <a:rPr lang="hu-HU" dirty="0" err="1">
                <a:hlinkClick r:id="rId12" action="ppaction://hlinksldjump"/>
              </a:rPr>
              <a:t>Summary</a:t>
            </a:r>
            <a:endParaRPr lang="hu-HU" dirty="0"/>
          </a:p>
        </p:txBody>
      </p:sp>
      <p:sp>
        <p:nvSpPr>
          <p:cNvPr id="4" name="Dátum helye 3">
            <a:extLst>
              <a:ext uri="{FF2B5EF4-FFF2-40B4-BE49-F238E27FC236}">
                <a16:creationId xmlns:a16="http://schemas.microsoft.com/office/drawing/2014/main" id="{C32B5787-0354-9720-FCB3-520E2E75B85C}"/>
              </a:ext>
            </a:extLst>
          </p:cNvPr>
          <p:cNvSpPr>
            <a:spLocks noGrp="1"/>
          </p:cNvSpPr>
          <p:nvPr>
            <p:ph type="dt" sz="half" idx="10"/>
          </p:nvPr>
        </p:nvSpPr>
        <p:spPr/>
        <p:txBody>
          <a:bodyPr/>
          <a:lstStyle/>
          <a:p>
            <a:r>
              <a:rPr lang="en-US"/>
              <a:t>21.04.2023</a:t>
            </a:r>
          </a:p>
        </p:txBody>
      </p:sp>
      <p:sp>
        <p:nvSpPr>
          <p:cNvPr id="5" name="Élőláb helye 4">
            <a:extLst>
              <a:ext uri="{FF2B5EF4-FFF2-40B4-BE49-F238E27FC236}">
                <a16:creationId xmlns:a16="http://schemas.microsoft.com/office/drawing/2014/main" id="{9B379842-2C43-BB81-3470-EB44CF2B3B9A}"/>
              </a:ext>
            </a:extLst>
          </p:cNvPr>
          <p:cNvSpPr>
            <a:spLocks noGrp="1"/>
          </p:cNvSpPr>
          <p:nvPr>
            <p:ph type="ftr" sz="quarter" idx="11"/>
          </p:nvPr>
        </p:nvSpPr>
        <p:spPr/>
        <p:txBody>
          <a:bodyPr/>
          <a:lstStyle/>
          <a:p>
            <a:r>
              <a:rPr lang="en-GB"/>
              <a:t>Green Fox Academy - Lightning Talk</a:t>
            </a:r>
            <a:endParaRPr lang="en-US"/>
          </a:p>
        </p:txBody>
      </p:sp>
      <p:sp>
        <p:nvSpPr>
          <p:cNvPr id="6" name="Dia számának helye 5">
            <a:extLst>
              <a:ext uri="{FF2B5EF4-FFF2-40B4-BE49-F238E27FC236}">
                <a16:creationId xmlns:a16="http://schemas.microsoft.com/office/drawing/2014/main" id="{2EA4EB44-8F41-F10C-E014-CFE1B33BE8E3}"/>
              </a:ext>
            </a:extLst>
          </p:cNvPr>
          <p:cNvSpPr>
            <a:spLocks noGrp="1"/>
          </p:cNvSpPr>
          <p:nvPr>
            <p:ph type="sldNum" sz="quarter" idx="12"/>
          </p:nvPr>
        </p:nvSpPr>
        <p:spPr/>
        <p:txBody>
          <a:bodyPr/>
          <a:lstStyle/>
          <a:p>
            <a:fld id="{F6C7F79A-8878-4D8B-BAFD-DD1C79C7F8F9}" type="slidenum">
              <a:rPr lang="en-US" smtClean="0"/>
              <a:t>2</a:t>
            </a:fld>
            <a:endParaRPr lang="en-US"/>
          </a:p>
        </p:txBody>
      </p:sp>
    </p:spTree>
    <p:extLst>
      <p:ext uri="{BB962C8B-B14F-4D97-AF65-F5344CB8AC3E}">
        <p14:creationId xmlns:p14="http://schemas.microsoft.com/office/powerpoint/2010/main" val="9999010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t="-39000" b="-39000"/>
          </a:stretch>
        </a:blip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011D98C-AE36-5911-E1E1-0C88B40ECBA5}"/>
              </a:ext>
            </a:extLst>
          </p:cNvPr>
          <p:cNvSpPr>
            <a:spLocks noGrp="1"/>
          </p:cNvSpPr>
          <p:nvPr>
            <p:ph type="title"/>
          </p:nvPr>
        </p:nvSpPr>
        <p:spPr/>
        <p:txBody>
          <a:bodyPr/>
          <a:lstStyle/>
          <a:p>
            <a:r>
              <a:rPr lang="hu-HU" b="1" dirty="0"/>
              <a:t>1. </a:t>
            </a:r>
            <a:r>
              <a:rPr lang="hu-HU" b="1" dirty="0" err="1">
                <a:hlinkClick r:id="rId4" action="ppaction://hlinksldjump"/>
              </a:rPr>
              <a:t>Introduction</a:t>
            </a:r>
            <a:endParaRPr lang="en-US" b="1" dirty="0"/>
          </a:p>
        </p:txBody>
      </p:sp>
      <p:sp>
        <p:nvSpPr>
          <p:cNvPr id="3" name="Tartalom helye 2">
            <a:extLst>
              <a:ext uri="{FF2B5EF4-FFF2-40B4-BE49-F238E27FC236}">
                <a16:creationId xmlns:a16="http://schemas.microsoft.com/office/drawing/2014/main" id="{EB6F7C03-FF18-9F64-6542-1DB4588D3171}"/>
              </a:ext>
            </a:extLst>
          </p:cNvPr>
          <p:cNvSpPr>
            <a:spLocks noGrp="1"/>
          </p:cNvSpPr>
          <p:nvPr>
            <p:ph idx="1"/>
          </p:nvPr>
        </p:nvSpPr>
        <p:spPr/>
        <p:txBody>
          <a:bodyPr>
            <a:normAutofit lnSpcReduction="10000"/>
          </a:bodyPr>
          <a:lstStyle/>
          <a:p>
            <a:r>
              <a:rPr lang="hu-HU" dirty="0" err="1"/>
              <a:t>What</a:t>
            </a:r>
            <a:r>
              <a:rPr lang="hu-HU" dirty="0"/>
              <a:t>?</a:t>
            </a:r>
          </a:p>
          <a:p>
            <a:pPr lvl="1"/>
            <a:r>
              <a:rPr lang="hu-HU" dirty="0"/>
              <a:t>R</a:t>
            </a:r>
            <a:r>
              <a:rPr lang="en-GB" dirty="0" err="1"/>
              <a:t>egex</a:t>
            </a:r>
            <a:r>
              <a:rPr lang="en-GB" dirty="0"/>
              <a:t> or </a:t>
            </a:r>
            <a:r>
              <a:rPr lang="en-GB" dirty="0" err="1"/>
              <a:t>regexp</a:t>
            </a:r>
            <a:endParaRPr lang="hu-HU" dirty="0"/>
          </a:p>
          <a:p>
            <a:pPr lvl="1"/>
            <a:r>
              <a:rPr lang="hu-HU" dirty="0"/>
              <a:t>A</a:t>
            </a:r>
            <a:r>
              <a:rPr lang="en-GB" dirty="0"/>
              <a:t> sequence of characters </a:t>
            </a:r>
            <a:r>
              <a:rPr lang="hu-HU" dirty="0" err="1"/>
              <a:t>coding</a:t>
            </a:r>
            <a:r>
              <a:rPr lang="hu-HU" dirty="0"/>
              <a:t> a </a:t>
            </a:r>
            <a:r>
              <a:rPr lang="hu-HU" dirty="0" err="1"/>
              <a:t>pattern</a:t>
            </a:r>
            <a:r>
              <a:rPr lang="hu-HU" dirty="0"/>
              <a:t> </a:t>
            </a:r>
            <a:r>
              <a:rPr lang="hu-HU" dirty="0" err="1"/>
              <a:t>to</a:t>
            </a:r>
            <a:r>
              <a:rPr lang="hu-HU" dirty="0"/>
              <a:t> </a:t>
            </a:r>
            <a:r>
              <a:rPr lang="hu-HU" dirty="0" err="1"/>
              <a:t>find</a:t>
            </a:r>
            <a:r>
              <a:rPr lang="en-GB" dirty="0"/>
              <a:t>.</a:t>
            </a:r>
            <a:endParaRPr lang="hu-HU" dirty="0"/>
          </a:p>
          <a:p>
            <a:r>
              <a:rPr lang="hu-HU" dirty="0" err="1"/>
              <a:t>Why</a:t>
            </a:r>
            <a:r>
              <a:rPr lang="hu-HU" dirty="0"/>
              <a:t>?</a:t>
            </a:r>
          </a:p>
          <a:p>
            <a:pPr lvl="1"/>
            <a:r>
              <a:rPr lang="hu-HU" dirty="0" err="1"/>
              <a:t>Demand</a:t>
            </a:r>
            <a:r>
              <a:rPr lang="hu-HU" dirty="0"/>
              <a:t> </a:t>
            </a:r>
            <a:r>
              <a:rPr lang="hu-HU" dirty="0" err="1"/>
              <a:t>originally</a:t>
            </a:r>
            <a:r>
              <a:rPr lang="hu-HU" dirty="0"/>
              <a:t> </a:t>
            </a:r>
            <a:r>
              <a:rPr lang="hu-HU" dirty="0" err="1"/>
              <a:t>from</a:t>
            </a:r>
            <a:r>
              <a:rPr lang="hu-HU" dirty="0"/>
              <a:t> </a:t>
            </a:r>
            <a:r>
              <a:rPr lang="hu-HU" dirty="0" err="1"/>
              <a:t>theorethical</a:t>
            </a:r>
            <a:r>
              <a:rPr lang="hu-HU" dirty="0"/>
              <a:t> computer </a:t>
            </a:r>
            <a:r>
              <a:rPr lang="hu-HU" dirty="0" err="1"/>
              <a:t>science</a:t>
            </a:r>
            <a:endParaRPr lang="hu-HU" dirty="0"/>
          </a:p>
          <a:p>
            <a:pPr lvl="1"/>
            <a:r>
              <a:rPr lang="hu-HU" dirty="0" err="1"/>
              <a:t>Find</a:t>
            </a:r>
            <a:r>
              <a:rPr lang="hu-HU" dirty="0"/>
              <a:t> </a:t>
            </a:r>
            <a:r>
              <a:rPr lang="hu-HU" dirty="0" err="1"/>
              <a:t>character</a:t>
            </a:r>
            <a:r>
              <a:rPr lang="hu-HU" dirty="0"/>
              <a:t> </a:t>
            </a:r>
            <a:r>
              <a:rPr lang="hu-HU" dirty="0" err="1"/>
              <a:t>sequences</a:t>
            </a:r>
            <a:r>
              <a:rPr lang="hu-HU" dirty="0"/>
              <a:t> </a:t>
            </a:r>
            <a:r>
              <a:rPr lang="hu-HU" dirty="0" err="1"/>
              <a:t>matching</a:t>
            </a:r>
            <a:r>
              <a:rPr lang="hu-HU" dirty="0"/>
              <a:t> a </a:t>
            </a:r>
            <a:r>
              <a:rPr lang="hu-HU" dirty="0" err="1"/>
              <a:t>pattern</a:t>
            </a:r>
            <a:endParaRPr lang="hu-HU" dirty="0"/>
          </a:p>
          <a:p>
            <a:pPr lvl="2"/>
            <a:r>
              <a:rPr lang="hu-HU" dirty="0"/>
              <a:t>S</a:t>
            </a:r>
            <a:r>
              <a:rPr lang="en-GB" dirty="0" err="1"/>
              <a:t>tring</a:t>
            </a:r>
            <a:r>
              <a:rPr lang="en-GB" dirty="0"/>
              <a:t>-searching algorithms for "find" or "find and replace " </a:t>
            </a:r>
            <a:r>
              <a:rPr lang="hu-HU" dirty="0"/>
              <a:t>and</a:t>
            </a:r>
            <a:r>
              <a:rPr lang="en-GB" dirty="0"/>
              <a:t> input validation.</a:t>
            </a:r>
            <a:endParaRPr lang="hu-HU" dirty="0"/>
          </a:p>
          <a:p>
            <a:r>
              <a:rPr lang="hu-HU" dirty="0" err="1"/>
              <a:t>Where</a:t>
            </a:r>
            <a:r>
              <a:rPr lang="hu-HU" dirty="0"/>
              <a:t>? (</a:t>
            </a:r>
            <a:r>
              <a:rPr lang="hu-HU" dirty="0" err="1"/>
              <a:t>Connections</a:t>
            </a:r>
            <a:r>
              <a:rPr lang="hu-HU" dirty="0"/>
              <a:t>)</a:t>
            </a:r>
          </a:p>
          <a:p>
            <a:pPr lvl="1"/>
            <a:r>
              <a:rPr lang="hu-HU" dirty="0"/>
              <a:t>Web </a:t>
            </a:r>
            <a:r>
              <a:rPr lang="hu-HU" dirty="0" err="1"/>
              <a:t>scraping</a:t>
            </a:r>
            <a:endParaRPr lang="hu-HU" dirty="0"/>
          </a:p>
          <a:p>
            <a:pPr lvl="1"/>
            <a:r>
              <a:rPr lang="hu-HU" dirty="0"/>
              <a:t>Big </a:t>
            </a:r>
            <a:r>
              <a:rPr lang="hu-HU" dirty="0" err="1"/>
              <a:t>data</a:t>
            </a:r>
            <a:endParaRPr lang="hu-HU" dirty="0"/>
          </a:p>
          <a:p>
            <a:pPr lvl="1"/>
            <a:r>
              <a:rPr lang="hu-HU" dirty="0" err="1"/>
              <a:t>Compilers</a:t>
            </a:r>
            <a:endParaRPr lang="hu-HU" dirty="0"/>
          </a:p>
        </p:txBody>
      </p:sp>
      <p:sp>
        <p:nvSpPr>
          <p:cNvPr id="4" name="Dátum helye 3">
            <a:extLst>
              <a:ext uri="{FF2B5EF4-FFF2-40B4-BE49-F238E27FC236}">
                <a16:creationId xmlns:a16="http://schemas.microsoft.com/office/drawing/2014/main" id="{BAC25AEA-C308-59EA-138C-45BB15ADDF84}"/>
              </a:ext>
            </a:extLst>
          </p:cNvPr>
          <p:cNvSpPr>
            <a:spLocks noGrp="1"/>
          </p:cNvSpPr>
          <p:nvPr>
            <p:ph type="dt" sz="half" idx="10"/>
          </p:nvPr>
        </p:nvSpPr>
        <p:spPr/>
        <p:txBody>
          <a:bodyPr/>
          <a:lstStyle/>
          <a:p>
            <a:r>
              <a:rPr lang="en-US"/>
              <a:t>21.04.2023</a:t>
            </a:r>
          </a:p>
        </p:txBody>
      </p:sp>
      <p:sp>
        <p:nvSpPr>
          <p:cNvPr id="5" name="Élőláb helye 4">
            <a:extLst>
              <a:ext uri="{FF2B5EF4-FFF2-40B4-BE49-F238E27FC236}">
                <a16:creationId xmlns:a16="http://schemas.microsoft.com/office/drawing/2014/main" id="{EC9A316C-C787-5F4B-5AE1-CC86E23FCDC2}"/>
              </a:ext>
            </a:extLst>
          </p:cNvPr>
          <p:cNvSpPr>
            <a:spLocks noGrp="1"/>
          </p:cNvSpPr>
          <p:nvPr>
            <p:ph type="ftr" sz="quarter" idx="11"/>
          </p:nvPr>
        </p:nvSpPr>
        <p:spPr/>
        <p:txBody>
          <a:bodyPr/>
          <a:lstStyle/>
          <a:p>
            <a:r>
              <a:rPr lang="en-GB"/>
              <a:t>Green Fox Academy - Lightning Talk</a:t>
            </a:r>
            <a:endParaRPr lang="en-US"/>
          </a:p>
        </p:txBody>
      </p:sp>
      <p:sp>
        <p:nvSpPr>
          <p:cNvPr id="6" name="Dia számának helye 5">
            <a:extLst>
              <a:ext uri="{FF2B5EF4-FFF2-40B4-BE49-F238E27FC236}">
                <a16:creationId xmlns:a16="http://schemas.microsoft.com/office/drawing/2014/main" id="{DCC03355-0701-A3F7-0550-D74491BD1758}"/>
              </a:ext>
            </a:extLst>
          </p:cNvPr>
          <p:cNvSpPr>
            <a:spLocks noGrp="1"/>
          </p:cNvSpPr>
          <p:nvPr>
            <p:ph type="sldNum" sz="quarter" idx="12"/>
          </p:nvPr>
        </p:nvSpPr>
        <p:spPr/>
        <p:txBody>
          <a:bodyPr/>
          <a:lstStyle/>
          <a:p>
            <a:fld id="{F6C7F79A-8878-4D8B-BAFD-DD1C79C7F8F9}" type="slidenum">
              <a:rPr lang="en-US" smtClean="0"/>
              <a:t>3</a:t>
            </a:fld>
            <a:endParaRPr lang="en-US"/>
          </a:p>
        </p:txBody>
      </p:sp>
    </p:spTree>
    <p:extLst>
      <p:ext uri="{BB962C8B-B14F-4D97-AF65-F5344CB8AC3E}">
        <p14:creationId xmlns:p14="http://schemas.microsoft.com/office/powerpoint/2010/main" val="979591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t="-6000" b="-6000"/>
          </a:stretch>
        </a:blip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07F66EB1-5627-BB2B-FAE5-759B6CDF8A56}"/>
              </a:ext>
            </a:extLst>
          </p:cNvPr>
          <p:cNvSpPr>
            <a:spLocks noGrp="1"/>
          </p:cNvSpPr>
          <p:nvPr>
            <p:ph type="title"/>
          </p:nvPr>
        </p:nvSpPr>
        <p:spPr/>
        <p:txBody>
          <a:bodyPr/>
          <a:lstStyle/>
          <a:p>
            <a:r>
              <a:rPr lang="hu-HU" b="1" dirty="0"/>
              <a:t>2. </a:t>
            </a:r>
            <a:r>
              <a:rPr lang="hu-HU" b="1" dirty="0" err="1">
                <a:hlinkClick r:id="rId4" action="ppaction://hlinksldjump"/>
              </a:rPr>
              <a:t>History</a:t>
            </a:r>
            <a:r>
              <a:rPr lang="hu-HU" b="1" dirty="0">
                <a:hlinkClick r:id="rId4" action="ppaction://hlinksldjump"/>
              </a:rPr>
              <a:t>, design</a:t>
            </a:r>
            <a:endParaRPr lang="en-US" b="1" dirty="0"/>
          </a:p>
        </p:txBody>
      </p:sp>
      <p:sp>
        <p:nvSpPr>
          <p:cNvPr id="3" name="Tartalom helye 2">
            <a:extLst>
              <a:ext uri="{FF2B5EF4-FFF2-40B4-BE49-F238E27FC236}">
                <a16:creationId xmlns:a16="http://schemas.microsoft.com/office/drawing/2014/main" id="{BBAEA772-B33C-7FEC-7D44-9587CC473B2E}"/>
              </a:ext>
            </a:extLst>
          </p:cNvPr>
          <p:cNvSpPr>
            <a:spLocks noGrp="1"/>
          </p:cNvSpPr>
          <p:nvPr>
            <p:ph idx="1"/>
          </p:nvPr>
        </p:nvSpPr>
        <p:spPr/>
        <p:txBody>
          <a:bodyPr>
            <a:normAutofit fontScale="92500" lnSpcReduction="20000"/>
          </a:bodyPr>
          <a:lstStyle/>
          <a:p>
            <a:r>
              <a:rPr lang="hu-HU" dirty="0"/>
              <a:t>1951: </a:t>
            </a:r>
            <a:r>
              <a:rPr lang="hu-HU" dirty="0" err="1"/>
              <a:t>Invented</a:t>
            </a:r>
            <a:r>
              <a:rPr lang="hu-HU" dirty="0"/>
              <a:t> </a:t>
            </a:r>
            <a:r>
              <a:rPr lang="hu-HU" dirty="0" err="1"/>
              <a:t>by</a:t>
            </a:r>
            <a:r>
              <a:rPr lang="hu-HU" dirty="0"/>
              <a:t> </a:t>
            </a:r>
            <a:r>
              <a:rPr lang="en-US" dirty="0">
                <a:hlinkClick r:id="rId5" tooltip="Stephen Cole Kleene"/>
              </a:rPr>
              <a:t>Stephen Cole Kleene</a:t>
            </a:r>
            <a:endParaRPr lang="hu-HU" dirty="0"/>
          </a:p>
          <a:p>
            <a:r>
              <a:rPr lang="hu-HU" dirty="0"/>
              <a:t>1968: </a:t>
            </a:r>
            <a:r>
              <a:rPr lang="en-US" dirty="0">
                <a:hlinkClick r:id="rId6" tooltip="Ken Thompson"/>
              </a:rPr>
              <a:t>Ken Thompson</a:t>
            </a:r>
            <a:endParaRPr lang="hu-HU" dirty="0"/>
          </a:p>
          <a:p>
            <a:pPr lvl="1"/>
            <a:r>
              <a:rPr lang="hu-HU" dirty="0"/>
              <a:t>P</a:t>
            </a:r>
            <a:r>
              <a:rPr lang="en-GB" dirty="0" err="1"/>
              <a:t>attern</a:t>
            </a:r>
            <a:r>
              <a:rPr lang="en-GB" dirty="0"/>
              <a:t> matching in a text editor</a:t>
            </a:r>
            <a:r>
              <a:rPr lang="hu-HU" dirty="0"/>
              <a:t>: </a:t>
            </a:r>
            <a:r>
              <a:rPr lang="en-US" dirty="0">
                <a:hlinkClick r:id="rId7"/>
              </a:rPr>
              <a:t>QED</a:t>
            </a:r>
            <a:r>
              <a:rPr lang="hu-HU" dirty="0"/>
              <a:t> -&gt; </a:t>
            </a:r>
            <a:r>
              <a:rPr lang="hu-HU" dirty="0" err="1">
                <a:hlinkClick r:id="rId8"/>
              </a:rPr>
              <a:t>ed</a:t>
            </a:r>
            <a:r>
              <a:rPr lang="hu-HU" dirty="0"/>
              <a:t> -&gt; </a:t>
            </a:r>
            <a:r>
              <a:rPr lang="hu-HU" dirty="0" err="1">
                <a:hlinkClick r:id="rId9"/>
              </a:rPr>
              <a:t>grep</a:t>
            </a:r>
            <a:endParaRPr lang="hu-HU" dirty="0"/>
          </a:p>
          <a:p>
            <a:pPr lvl="1"/>
            <a:r>
              <a:rPr lang="hu-HU" dirty="0"/>
              <a:t>L</a:t>
            </a:r>
            <a:r>
              <a:rPr lang="en-GB" dirty="0" err="1"/>
              <a:t>exical</a:t>
            </a:r>
            <a:r>
              <a:rPr lang="en-GB" dirty="0"/>
              <a:t> analysis in a compiler.</a:t>
            </a:r>
            <a:endParaRPr lang="hu-HU" dirty="0"/>
          </a:p>
          <a:p>
            <a:r>
              <a:rPr lang="hu-HU" dirty="0"/>
              <a:t>1970s: </a:t>
            </a:r>
            <a:r>
              <a:rPr lang="hu-HU" dirty="0" err="1"/>
              <a:t>Integration</a:t>
            </a:r>
            <a:r>
              <a:rPr lang="hu-HU" dirty="0"/>
              <a:t> </a:t>
            </a:r>
            <a:r>
              <a:rPr lang="hu-HU" dirty="0" err="1"/>
              <a:t>into</a:t>
            </a:r>
            <a:r>
              <a:rPr lang="hu-HU" dirty="0"/>
              <a:t>:</a:t>
            </a:r>
          </a:p>
          <a:p>
            <a:pPr lvl="1"/>
            <a:r>
              <a:rPr lang="en-GB" dirty="0">
                <a:hlinkClick r:id="rId10" tooltip="Unix"/>
              </a:rPr>
              <a:t>Unix</a:t>
            </a:r>
            <a:r>
              <a:rPr lang="en-GB" dirty="0"/>
              <a:t> programs at </a:t>
            </a:r>
            <a:r>
              <a:rPr lang="en-GB" dirty="0">
                <a:hlinkClick r:id="rId11" tooltip="Bell Labs"/>
              </a:rPr>
              <a:t>Bell Labs</a:t>
            </a:r>
            <a:r>
              <a:rPr lang="hu-HU" dirty="0"/>
              <a:t>: </a:t>
            </a:r>
            <a:r>
              <a:rPr lang="en-GB" dirty="0">
                <a:hlinkClick r:id="rId12" tooltip="Vi"/>
              </a:rPr>
              <a:t>vi</a:t>
            </a:r>
            <a:r>
              <a:rPr lang="en-GB" dirty="0"/>
              <a:t>, </a:t>
            </a:r>
            <a:r>
              <a:rPr lang="en-GB" dirty="0">
                <a:hlinkClick r:id="rId13" tooltip="Lex programming tool"/>
              </a:rPr>
              <a:t>lex</a:t>
            </a:r>
            <a:r>
              <a:rPr lang="en-GB" dirty="0"/>
              <a:t>, </a:t>
            </a:r>
            <a:r>
              <a:rPr lang="en-GB" dirty="0" err="1">
                <a:hlinkClick r:id="rId14" tooltip="Sed"/>
              </a:rPr>
              <a:t>sed</a:t>
            </a:r>
            <a:r>
              <a:rPr lang="en-GB" dirty="0"/>
              <a:t>, </a:t>
            </a:r>
            <a:r>
              <a:rPr lang="en-GB" dirty="0">
                <a:hlinkClick r:id="rId15" tooltip="AWK"/>
              </a:rPr>
              <a:t>AWK</a:t>
            </a:r>
            <a:r>
              <a:rPr lang="en-GB" dirty="0"/>
              <a:t>,  </a:t>
            </a:r>
            <a:r>
              <a:rPr lang="en-GB" dirty="0">
                <a:hlinkClick r:id="rId16" tooltip="Expr"/>
              </a:rPr>
              <a:t>expr</a:t>
            </a:r>
            <a:r>
              <a:rPr lang="hu-HU" dirty="0"/>
              <a:t>.</a:t>
            </a:r>
          </a:p>
          <a:p>
            <a:pPr lvl="1"/>
            <a:r>
              <a:rPr lang="en-US" dirty="0">
                <a:hlinkClick r:id="rId17" tooltip="Emacs"/>
              </a:rPr>
              <a:t>Emacs</a:t>
            </a:r>
            <a:r>
              <a:rPr lang="hu-HU" dirty="0"/>
              <a:t> </a:t>
            </a:r>
            <a:r>
              <a:rPr lang="hu-HU" dirty="0" err="1"/>
              <a:t>by</a:t>
            </a:r>
            <a:r>
              <a:rPr lang="hu-HU" dirty="0"/>
              <a:t> </a:t>
            </a:r>
            <a:r>
              <a:rPr lang="hu-HU" dirty="0">
                <a:hlinkClick r:id="rId18"/>
              </a:rPr>
              <a:t>Richard Matthew </a:t>
            </a:r>
            <a:r>
              <a:rPr lang="hu-HU" dirty="0" err="1">
                <a:hlinkClick r:id="rId18"/>
              </a:rPr>
              <a:t>Stallman</a:t>
            </a:r>
            <a:endParaRPr lang="hu-HU" dirty="0"/>
          </a:p>
          <a:p>
            <a:r>
              <a:rPr lang="hu-HU" dirty="0"/>
              <a:t>1980s: </a:t>
            </a:r>
            <a:r>
              <a:rPr lang="hu-HU" dirty="0" err="1"/>
              <a:t>Regex</a:t>
            </a:r>
            <a:r>
              <a:rPr lang="hu-HU" dirty="0"/>
              <a:t> in </a:t>
            </a:r>
            <a:r>
              <a:rPr lang="en-US" dirty="0">
                <a:hlinkClick r:id="rId19" tooltip="Perl"/>
              </a:rPr>
              <a:t>Perl</a:t>
            </a:r>
            <a:r>
              <a:rPr lang="hu-HU" dirty="0"/>
              <a:t>.</a:t>
            </a:r>
          </a:p>
          <a:p>
            <a:r>
              <a:rPr lang="hu-HU" dirty="0"/>
              <a:t>1997: </a:t>
            </a:r>
            <a:r>
              <a:rPr lang="en-US" dirty="0">
                <a:hlinkClick r:id="rId20" tooltip="PCRE"/>
              </a:rPr>
              <a:t>PCRE</a:t>
            </a:r>
            <a:r>
              <a:rPr lang="hu-HU" dirty="0"/>
              <a:t> </a:t>
            </a:r>
            <a:r>
              <a:rPr lang="hu-HU" dirty="0" err="1"/>
              <a:t>by</a:t>
            </a:r>
            <a:r>
              <a:rPr lang="hu-HU" dirty="0"/>
              <a:t> </a:t>
            </a:r>
            <a:r>
              <a:rPr lang="en-US" dirty="0">
                <a:hlinkClick r:id="rId21" tooltip="Philip Hazel"/>
              </a:rPr>
              <a:t>Philip Hazel</a:t>
            </a:r>
            <a:r>
              <a:rPr lang="hu-HU" dirty="0"/>
              <a:t> -&gt; </a:t>
            </a:r>
            <a:r>
              <a:rPr lang="en-GB" dirty="0">
                <a:hlinkClick r:id="rId22" tooltip="PHP"/>
              </a:rPr>
              <a:t>PHP</a:t>
            </a:r>
            <a:r>
              <a:rPr lang="en-GB" dirty="0"/>
              <a:t> and </a:t>
            </a:r>
            <a:r>
              <a:rPr lang="en-GB" dirty="0">
                <a:hlinkClick r:id="rId23" tooltip="Apache HTTP Server"/>
              </a:rPr>
              <a:t>Apache HTTP Server</a:t>
            </a:r>
            <a:endParaRPr lang="hu-HU" dirty="0"/>
          </a:p>
          <a:p>
            <a:r>
              <a:rPr lang="hu-HU" dirty="0"/>
              <a:t>2010s: FPGA, GPU </a:t>
            </a:r>
            <a:r>
              <a:rPr lang="hu-HU" dirty="0" err="1"/>
              <a:t>based</a:t>
            </a:r>
            <a:r>
              <a:rPr lang="hu-HU" dirty="0"/>
              <a:t> </a:t>
            </a:r>
            <a:r>
              <a:rPr lang="en-US" dirty="0">
                <a:hlinkClick r:id="rId20" tooltip="PCRE"/>
              </a:rPr>
              <a:t>PCRE</a:t>
            </a:r>
            <a:r>
              <a:rPr lang="hu-HU" dirty="0"/>
              <a:t> </a:t>
            </a:r>
            <a:r>
              <a:rPr lang="hu-HU" dirty="0" err="1"/>
              <a:t>compatible</a:t>
            </a:r>
            <a:r>
              <a:rPr lang="hu-HU" dirty="0"/>
              <a:t> </a:t>
            </a:r>
            <a:r>
              <a:rPr lang="hu-HU" dirty="0" err="1"/>
              <a:t>regex</a:t>
            </a:r>
            <a:r>
              <a:rPr lang="hu-HU" dirty="0"/>
              <a:t> </a:t>
            </a:r>
            <a:r>
              <a:rPr lang="hu-HU" dirty="0" err="1"/>
              <a:t>engines</a:t>
            </a:r>
            <a:endParaRPr lang="hu-HU" dirty="0"/>
          </a:p>
          <a:p>
            <a:r>
              <a:rPr lang="hu-HU" dirty="0" err="1"/>
              <a:t>Today</a:t>
            </a:r>
            <a:r>
              <a:rPr lang="hu-HU" dirty="0"/>
              <a:t>: </a:t>
            </a:r>
            <a:r>
              <a:rPr lang="hu-HU" dirty="0" err="1"/>
              <a:t>Libraries</a:t>
            </a:r>
            <a:r>
              <a:rPr lang="hu-HU" dirty="0"/>
              <a:t> </a:t>
            </a:r>
            <a:r>
              <a:rPr lang="hu-HU" dirty="0" err="1"/>
              <a:t>for</a:t>
            </a:r>
            <a:r>
              <a:rPr lang="hu-HU" dirty="0"/>
              <a:t> Java, Python, C, C++, etc.</a:t>
            </a:r>
            <a:endParaRPr lang="en-US" dirty="0"/>
          </a:p>
        </p:txBody>
      </p:sp>
      <p:sp>
        <p:nvSpPr>
          <p:cNvPr id="4" name="Dátum helye 3">
            <a:extLst>
              <a:ext uri="{FF2B5EF4-FFF2-40B4-BE49-F238E27FC236}">
                <a16:creationId xmlns:a16="http://schemas.microsoft.com/office/drawing/2014/main" id="{A3FA119A-E100-03BA-630F-E0650B581FA3}"/>
              </a:ext>
            </a:extLst>
          </p:cNvPr>
          <p:cNvSpPr>
            <a:spLocks noGrp="1"/>
          </p:cNvSpPr>
          <p:nvPr>
            <p:ph type="dt" sz="half" idx="10"/>
          </p:nvPr>
        </p:nvSpPr>
        <p:spPr/>
        <p:txBody>
          <a:bodyPr/>
          <a:lstStyle/>
          <a:p>
            <a:r>
              <a:rPr lang="en-US"/>
              <a:t>21.04.2023</a:t>
            </a:r>
          </a:p>
        </p:txBody>
      </p:sp>
      <p:sp>
        <p:nvSpPr>
          <p:cNvPr id="5" name="Élőláb helye 4">
            <a:extLst>
              <a:ext uri="{FF2B5EF4-FFF2-40B4-BE49-F238E27FC236}">
                <a16:creationId xmlns:a16="http://schemas.microsoft.com/office/drawing/2014/main" id="{518F9514-0458-2DFA-1BEF-CDFF887D778B}"/>
              </a:ext>
            </a:extLst>
          </p:cNvPr>
          <p:cNvSpPr>
            <a:spLocks noGrp="1"/>
          </p:cNvSpPr>
          <p:nvPr>
            <p:ph type="ftr" sz="quarter" idx="11"/>
          </p:nvPr>
        </p:nvSpPr>
        <p:spPr/>
        <p:txBody>
          <a:bodyPr/>
          <a:lstStyle/>
          <a:p>
            <a:r>
              <a:rPr lang="en-GB"/>
              <a:t>Green Fox Academy - Lightning Talk</a:t>
            </a:r>
            <a:endParaRPr lang="en-US"/>
          </a:p>
        </p:txBody>
      </p:sp>
      <p:sp>
        <p:nvSpPr>
          <p:cNvPr id="6" name="Dia számának helye 5">
            <a:extLst>
              <a:ext uri="{FF2B5EF4-FFF2-40B4-BE49-F238E27FC236}">
                <a16:creationId xmlns:a16="http://schemas.microsoft.com/office/drawing/2014/main" id="{27E7C44B-8CEF-BD72-5C00-8BEABE51BB2A}"/>
              </a:ext>
            </a:extLst>
          </p:cNvPr>
          <p:cNvSpPr>
            <a:spLocks noGrp="1"/>
          </p:cNvSpPr>
          <p:nvPr>
            <p:ph type="sldNum" sz="quarter" idx="12"/>
          </p:nvPr>
        </p:nvSpPr>
        <p:spPr/>
        <p:txBody>
          <a:bodyPr/>
          <a:lstStyle/>
          <a:p>
            <a:fld id="{F6C7F79A-8878-4D8B-BAFD-DD1C79C7F8F9}" type="slidenum">
              <a:rPr lang="en-US" smtClean="0"/>
              <a:t>4</a:t>
            </a:fld>
            <a:endParaRPr lang="en-US"/>
          </a:p>
        </p:txBody>
      </p:sp>
    </p:spTree>
    <p:extLst>
      <p:ext uri="{BB962C8B-B14F-4D97-AF65-F5344CB8AC3E}">
        <p14:creationId xmlns:p14="http://schemas.microsoft.com/office/powerpoint/2010/main" val="3900597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t="-14000" b="-14000"/>
          </a:stretch>
        </a:blip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8121F7B-C8CB-B62E-A2DC-2FB649C1A4B6}"/>
              </a:ext>
            </a:extLst>
          </p:cNvPr>
          <p:cNvSpPr>
            <a:spLocks noGrp="1"/>
          </p:cNvSpPr>
          <p:nvPr>
            <p:ph type="title"/>
          </p:nvPr>
        </p:nvSpPr>
        <p:spPr/>
        <p:txBody>
          <a:bodyPr/>
          <a:lstStyle/>
          <a:p>
            <a:r>
              <a:rPr lang="hu-HU" b="1" dirty="0"/>
              <a:t>3. </a:t>
            </a:r>
            <a:r>
              <a:rPr lang="hu-HU" b="1" dirty="0" err="1">
                <a:hlinkClick r:id="rId4" action="ppaction://hlinksldjump"/>
              </a:rPr>
              <a:t>Syntax</a:t>
            </a:r>
            <a:endParaRPr lang="en-US" dirty="0"/>
          </a:p>
        </p:txBody>
      </p:sp>
      <p:graphicFrame>
        <p:nvGraphicFramePr>
          <p:cNvPr id="7" name="Táblázat 7">
            <a:extLst>
              <a:ext uri="{FF2B5EF4-FFF2-40B4-BE49-F238E27FC236}">
                <a16:creationId xmlns:a16="http://schemas.microsoft.com/office/drawing/2014/main" id="{8DDB9156-3A2D-0F9C-5FA8-3F8602EBB8E9}"/>
              </a:ext>
            </a:extLst>
          </p:cNvPr>
          <p:cNvGraphicFramePr>
            <a:graphicFrameLocks noGrp="1"/>
          </p:cNvGraphicFramePr>
          <p:nvPr>
            <p:ph idx="1"/>
            <p:extLst>
              <p:ext uri="{D42A27DB-BD31-4B8C-83A1-F6EECF244321}">
                <p14:modId xmlns:p14="http://schemas.microsoft.com/office/powerpoint/2010/main" val="2783005397"/>
              </p:ext>
            </p:extLst>
          </p:nvPr>
        </p:nvGraphicFramePr>
        <p:xfrm>
          <a:off x="838200" y="1825625"/>
          <a:ext cx="10515600" cy="4150360"/>
        </p:xfrm>
        <a:graphic>
          <a:graphicData uri="http://schemas.openxmlformats.org/drawingml/2006/table">
            <a:tbl>
              <a:tblPr firstRow="1" bandRow="1">
                <a:tableStyleId>{5940675A-B579-460E-94D1-54222C63F5DA}</a:tableStyleId>
              </a:tblPr>
              <a:tblGrid>
                <a:gridCol w="1876720">
                  <a:extLst>
                    <a:ext uri="{9D8B030D-6E8A-4147-A177-3AD203B41FA5}">
                      <a16:colId xmlns:a16="http://schemas.microsoft.com/office/drawing/2014/main" val="567787164"/>
                    </a:ext>
                  </a:extLst>
                </a:gridCol>
                <a:gridCol w="3535051">
                  <a:extLst>
                    <a:ext uri="{9D8B030D-6E8A-4147-A177-3AD203B41FA5}">
                      <a16:colId xmlns:a16="http://schemas.microsoft.com/office/drawing/2014/main" val="413743512"/>
                    </a:ext>
                  </a:extLst>
                </a:gridCol>
                <a:gridCol w="1593130">
                  <a:extLst>
                    <a:ext uri="{9D8B030D-6E8A-4147-A177-3AD203B41FA5}">
                      <a16:colId xmlns:a16="http://schemas.microsoft.com/office/drawing/2014/main" val="3234968272"/>
                    </a:ext>
                  </a:extLst>
                </a:gridCol>
                <a:gridCol w="3510699">
                  <a:extLst>
                    <a:ext uri="{9D8B030D-6E8A-4147-A177-3AD203B41FA5}">
                      <a16:colId xmlns:a16="http://schemas.microsoft.com/office/drawing/2014/main" val="346159071"/>
                    </a:ext>
                  </a:extLst>
                </a:gridCol>
              </a:tblGrid>
              <a:tr h="370840">
                <a:tc>
                  <a:txBody>
                    <a:bodyPr/>
                    <a:lstStyle/>
                    <a:p>
                      <a:pPr algn="ctr"/>
                      <a:r>
                        <a:rPr lang="hu-HU" b="1" dirty="0" err="1"/>
                        <a:t>metacharacter</a:t>
                      </a:r>
                      <a:endParaRPr lang="en-US" b="1" dirty="0"/>
                    </a:p>
                  </a:txBody>
                  <a:tcPr anchor="ctr"/>
                </a:tc>
                <a:tc>
                  <a:txBody>
                    <a:bodyPr/>
                    <a:lstStyle/>
                    <a:p>
                      <a:pPr algn="ctr"/>
                      <a:r>
                        <a:rPr lang="hu-HU" b="1" dirty="0" err="1"/>
                        <a:t>meaning</a:t>
                      </a:r>
                      <a:endParaRPr lang="en-US"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hu-HU" b="1" dirty="0" err="1"/>
                        <a:t>metacharacter</a:t>
                      </a:r>
                      <a:endParaRPr lang="en-US" b="1" dirty="0"/>
                    </a:p>
                  </a:txBody>
                  <a:tcPr anchor="ctr"/>
                </a:tc>
                <a:tc>
                  <a:txBody>
                    <a:bodyPr/>
                    <a:lstStyle/>
                    <a:p>
                      <a:pPr algn="ctr"/>
                      <a:r>
                        <a:rPr lang="hu-HU" b="1" dirty="0" err="1"/>
                        <a:t>meaning</a:t>
                      </a:r>
                      <a:endParaRPr lang="en-US" b="1" dirty="0"/>
                    </a:p>
                  </a:txBody>
                  <a:tcPr anchor="ctr"/>
                </a:tc>
                <a:extLst>
                  <a:ext uri="{0D108BD9-81ED-4DB2-BD59-A6C34878D82A}">
                    <a16:rowId xmlns:a16="http://schemas.microsoft.com/office/drawing/2014/main" val="158846578"/>
                  </a:ext>
                </a:extLst>
              </a:tr>
              <a:tr h="370840">
                <a:tc>
                  <a:txBody>
                    <a:bodyPr/>
                    <a:lstStyle/>
                    <a:p>
                      <a:pPr algn="ctr"/>
                      <a:r>
                        <a:rPr lang="hu-HU" dirty="0"/>
                        <a:t>.</a:t>
                      </a:r>
                      <a:endParaRPr lang="en-US" dirty="0"/>
                    </a:p>
                  </a:txBody>
                  <a:tcPr anchor="ctr"/>
                </a:tc>
                <a:tc>
                  <a:txBody>
                    <a:bodyPr/>
                    <a:lstStyle/>
                    <a:p>
                      <a:r>
                        <a:rPr lang="hu-HU" dirty="0" err="1"/>
                        <a:t>Any</a:t>
                      </a:r>
                      <a:r>
                        <a:rPr lang="hu-HU" dirty="0"/>
                        <a:t> </a:t>
                      </a:r>
                      <a:r>
                        <a:rPr lang="hu-HU" dirty="0" err="1"/>
                        <a:t>single</a:t>
                      </a:r>
                      <a:r>
                        <a:rPr lang="hu-HU" dirty="0"/>
                        <a:t> </a:t>
                      </a:r>
                      <a:r>
                        <a:rPr lang="hu-HU" dirty="0" err="1"/>
                        <a:t>character</a:t>
                      </a:r>
                      <a:endParaRPr lang="en-US" dirty="0"/>
                    </a:p>
                  </a:txBody>
                  <a:tcPr anchor="ctr"/>
                </a:tc>
                <a:tc>
                  <a:txBody>
                    <a:bodyPr/>
                    <a:lstStyle/>
                    <a:p>
                      <a:pPr algn="ctr"/>
                      <a:r>
                        <a:rPr lang="hu-HU" dirty="0"/>
                        <a:t>*</a:t>
                      </a:r>
                      <a:endParaRPr lang="en-US" dirty="0"/>
                    </a:p>
                  </a:txBody>
                  <a:tcPr anchor="ctr"/>
                </a:tc>
                <a:tc>
                  <a:txBody>
                    <a:bodyPr/>
                    <a:lstStyle/>
                    <a:p>
                      <a:r>
                        <a:rPr lang="en-GB" dirty="0"/>
                        <a:t>Matches the </a:t>
                      </a:r>
                      <a:r>
                        <a:rPr lang="en-GB" dirty="0" err="1"/>
                        <a:t>prece</a:t>
                      </a:r>
                      <a:r>
                        <a:rPr lang="hu-HU" dirty="0"/>
                        <a:t>e</a:t>
                      </a:r>
                      <a:r>
                        <a:rPr lang="en-GB" dirty="0"/>
                        <a:t>ding element</a:t>
                      </a:r>
                      <a:r>
                        <a:rPr lang="hu-HU" dirty="0"/>
                        <a:t> … </a:t>
                      </a:r>
                      <a:r>
                        <a:rPr lang="hu-HU" dirty="0" err="1"/>
                        <a:t>times</a:t>
                      </a:r>
                      <a:r>
                        <a:rPr lang="hu-HU" dirty="0"/>
                        <a:t>:</a:t>
                      </a:r>
                    </a:p>
                    <a:p>
                      <a:r>
                        <a:rPr lang="hu-HU" dirty="0"/>
                        <a:t>t &gt;= 0</a:t>
                      </a:r>
                      <a:endParaRPr lang="en-US" dirty="0"/>
                    </a:p>
                  </a:txBody>
                  <a:tcPr anchor="ctr"/>
                </a:tc>
                <a:extLst>
                  <a:ext uri="{0D108BD9-81ED-4DB2-BD59-A6C34878D82A}">
                    <a16:rowId xmlns:a16="http://schemas.microsoft.com/office/drawing/2014/main" val="824005974"/>
                  </a:ext>
                </a:extLst>
              </a:tr>
              <a:tr h="370840">
                <a:tc>
                  <a:txBody>
                    <a:bodyPr/>
                    <a:lstStyle/>
                    <a:p>
                      <a:pPr algn="ctr"/>
                      <a:r>
                        <a:rPr lang="en-US" dirty="0"/>
                        <a:t>[ ]</a:t>
                      </a:r>
                    </a:p>
                  </a:txBody>
                  <a:tcPr anchor="ctr"/>
                </a:tc>
                <a:tc>
                  <a:txBody>
                    <a:bodyPr/>
                    <a:lstStyle/>
                    <a:p>
                      <a:r>
                        <a:rPr lang="hu-HU" dirty="0" err="1"/>
                        <a:t>Logical</a:t>
                      </a:r>
                      <a:r>
                        <a:rPr lang="hu-HU" dirty="0"/>
                        <a:t> OR </a:t>
                      </a:r>
                      <a:r>
                        <a:rPr lang="hu-HU" dirty="0" err="1"/>
                        <a:t>for</a:t>
                      </a:r>
                      <a:r>
                        <a:rPr lang="hu-HU" dirty="0"/>
                        <a:t> </a:t>
                      </a:r>
                      <a:r>
                        <a:rPr lang="hu-HU" dirty="0" err="1"/>
                        <a:t>the</a:t>
                      </a:r>
                      <a:r>
                        <a:rPr lang="hu-HU" dirty="0"/>
                        <a:t> </a:t>
                      </a:r>
                      <a:r>
                        <a:rPr lang="hu-HU" dirty="0" err="1"/>
                        <a:t>char.s</a:t>
                      </a:r>
                      <a:r>
                        <a:rPr lang="hu-HU" dirty="0"/>
                        <a:t> </a:t>
                      </a:r>
                      <a:r>
                        <a:rPr lang="hu-HU" dirty="0" err="1"/>
                        <a:t>within</a:t>
                      </a:r>
                      <a:r>
                        <a:rPr lang="hu-HU" dirty="0"/>
                        <a:t>: [ABC]</a:t>
                      </a:r>
                      <a:endParaRPr lang="en-US" dirty="0"/>
                    </a:p>
                  </a:txBody>
                  <a:tcPr anchor="ctr"/>
                </a:tc>
                <a:tc>
                  <a:txBody>
                    <a:bodyPr/>
                    <a:lstStyle/>
                    <a:p>
                      <a:pPr algn="ctr"/>
                      <a:r>
                        <a:rPr lang="hu-HU" dirty="0"/>
                        <a:t>{m}</a:t>
                      </a:r>
                      <a:endParaRPr lang="en-US" dirty="0"/>
                    </a:p>
                  </a:txBody>
                  <a:tcPr anchor="ctr"/>
                </a:tc>
                <a:tc>
                  <a:txBody>
                    <a:bodyPr/>
                    <a:lstStyle/>
                    <a:p>
                      <a:r>
                        <a:rPr lang="hu-HU" dirty="0"/>
                        <a:t>== m: a{3}</a:t>
                      </a:r>
                      <a:endParaRPr lang="en-US" dirty="0"/>
                    </a:p>
                  </a:txBody>
                  <a:tcPr anchor="ctr"/>
                </a:tc>
                <a:extLst>
                  <a:ext uri="{0D108BD9-81ED-4DB2-BD59-A6C34878D82A}">
                    <a16:rowId xmlns:a16="http://schemas.microsoft.com/office/drawing/2014/main" val="1488830860"/>
                  </a:ext>
                </a:extLst>
              </a:tr>
              <a:tr h="370840">
                <a:tc>
                  <a:txBody>
                    <a:bodyPr/>
                    <a:lstStyle/>
                    <a:p>
                      <a:pPr algn="ctr"/>
                      <a:r>
                        <a:rPr lang="en-US" dirty="0"/>
                        <a:t>[^ ]</a:t>
                      </a:r>
                    </a:p>
                  </a:txBody>
                  <a:tcPr anchor="ctr"/>
                </a:tc>
                <a:tc>
                  <a:txBody>
                    <a:bodyPr/>
                    <a:lstStyle/>
                    <a:p>
                      <a:r>
                        <a:rPr lang="hu-HU" dirty="0" err="1"/>
                        <a:t>None</a:t>
                      </a:r>
                      <a:r>
                        <a:rPr lang="hu-HU" dirty="0"/>
                        <a:t> of </a:t>
                      </a:r>
                      <a:r>
                        <a:rPr lang="hu-HU" dirty="0" err="1"/>
                        <a:t>the</a:t>
                      </a:r>
                      <a:r>
                        <a:rPr lang="hu-HU" dirty="0"/>
                        <a:t> </a:t>
                      </a:r>
                      <a:r>
                        <a:rPr lang="hu-HU" dirty="0" err="1"/>
                        <a:t>char.s</a:t>
                      </a:r>
                      <a:r>
                        <a:rPr lang="hu-HU" dirty="0"/>
                        <a:t> </a:t>
                      </a:r>
                      <a:r>
                        <a:rPr lang="hu-HU" dirty="0" err="1"/>
                        <a:t>within</a:t>
                      </a:r>
                      <a:r>
                        <a:rPr lang="hu-HU" dirty="0"/>
                        <a:t>: [^ABC]</a:t>
                      </a:r>
                      <a:endParaRPr lang="en-US" dirty="0"/>
                    </a:p>
                  </a:txBody>
                  <a:tcPr anchor="ctr"/>
                </a:tc>
                <a:tc>
                  <a:txBody>
                    <a:bodyPr/>
                    <a:lstStyle/>
                    <a:p>
                      <a:pPr algn="ctr"/>
                      <a:r>
                        <a:rPr lang="hu-HU" dirty="0"/>
                        <a:t>{m,}</a:t>
                      </a:r>
                      <a:endParaRPr lang="en-US" dirty="0"/>
                    </a:p>
                  </a:txBody>
                  <a:tcPr anchor="ctr"/>
                </a:tc>
                <a:tc>
                  <a:txBody>
                    <a:bodyPr/>
                    <a:lstStyle/>
                    <a:p>
                      <a:r>
                        <a:rPr lang="hu-HU" dirty="0"/>
                        <a:t>t &gt;= m: b{4,}</a:t>
                      </a:r>
                      <a:endParaRPr lang="en-US" dirty="0"/>
                    </a:p>
                  </a:txBody>
                  <a:tcPr anchor="ctr"/>
                </a:tc>
                <a:extLst>
                  <a:ext uri="{0D108BD9-81ED-4DB2-BD59-A6C34878D82A}">
                    <a16:rowId xmlns:a16="http://schemas.microsoft.com/office/drawing/2014/main" val="2677141147"/>
                  </a:ext>
                </a:extLst>
              </a:tr>
              <a:tr h="370840">
                <a:tc>
                  <a:txBody>
                    <a:bodyPr/>
                    <a:lstStyle/>
                    <a:p>
                      <a:pPr algn="ctr"/>
                      <a:r>
                        <a:rPr lang="en-US" dirty="0"/>
                        <a:t>^</a:t>
                      </a:r>
                    </a:p>
                  </a:txBody>
                  <a:tcPr anchor="ctr"/>
                </a:tc>
                <a:tc>
                  <a:txBody>
                    <a:bodyPr/>
                    <a:lstStyle/>
                    <a:p>
                      <a:r>
                        <a:rPr lang="hu-HU" dirty="0" err="1"/>
                        <a:t>Begins</a:t>
                      </a:r>
                      <a:r>
                        <a:rPr lang="hu-HU" dirty="0"/>
                        <a:t> </a:t>
                      </a:r>
                      <a:r>
                        <a:rPr lang="hu-HU" dirty="0" err="1"/>
                        <a:t>with</a:t>
                      </a:r>
                      <a:r>
                        <a:rPr lang="hu-HU" dirty="0"/>
                        <a:t>:^A</a:t>
                      </a:r>
                      <a:endParaRPr lang="en-US" dirty="0"/>
                    </a:p>
                  </a:txBody>
                  <a:tcPr anchor="ctr"/>
                </a:tc>
                <a:tc>
                  <a:txBody>
                    <a:bodyPr/>
                    <a:lstStyle/>
                    <a:p>
                      <a:pPr algn="ctr"/>
                      <a:r>
                        <a:rPr lang="hu-HU" dirty="0"/>
                        <a:t>{</a:t>
                      </a:r>
                      <a:r>
                        <a:rPr lang="hu-HU" dirty="0" err="1"/>
                        <a:t>m,n</a:t>
                      </a:r>
                      <a:r>
                        <a:rPr lang="hu-HU" dirty="0"/>
                        <a:t>}</a:t>
                      </a:r>
                      <a:endParaRPr lang="en-US" dirty="0"/>
                    </a:p>
                  </a:txBody>
                  <a:tcPr anchor="ctr"/>
                </a:tc>
                <a:tc>
                  <a:txBody>
                    <a:bodyPr/>
                    <a:lstStyle/>
                    <a:p>
                      <a:r>
                        <a:rPr lang="hu-HU" dirty="0"/>
                        <a:t>m&lt;= t &lt;= n: c{5,7}</a:t>
                      </a:r>
                      <a:endParaRPr lang="en-US" dirty="0"/>
                    </a:p>
                  </a:txBody>
                  <a:tcPr anchor="ctr"/>
                </a:tc>
                <a:extLst>
                  <a:ext uri="{0D108BD9-81ED-4DB2-BD59-A6C34878D82A}">
                    <a16:rowId xmlns:a16="http://schemas.microsoft.com/office/drawing/2014/main" val="2357868978"/>
                  </a:ext>
                </a:extLst>
              </a:tr>
              <a:tr h="370840">
                <a:tc>
                  <a:txBody>
                    <a:bodyPr/>
                    <a:lstStyle/>
                    <a:p>
                      <a:pPr algn="ctr"/>
                      <a:r>
                        <a:rPr lang="hu-HU" dirty="0"/>
                        <a:t>$</a:t>
                      </a:r>
                      <a:endParaRPr lang="en-US" dirty="0"/>
                    </a:p>
                  </a:txBody>
                  <a:tcPr anchor="ctr"/>
                </a:tc>
                <a:tc>
                  <a:txBody>
                    <a:bodyPr/>
                    <a:lstStyle/>
                    <a:p>
                      <a:r>
                        <a:rPr lang="hu-HU" dirty="0" err="1"/>
                        <a:t>Ends</a:t>
                      </a:r>
                      <a:r>
                        <a:rPr lang="hu-HU" dirty="0"/>
                        <a:t> </a:t>
                      </a:r>
                      <a:r>
                        <a:rPr lang="hu-HU" dirty="0" err="1"/>
                        <a:t>with</a:t>
                      </a:r>
                      <a:r>
                        <a:rPr lang="hu-HU" dirty="0"/>
                        <a:t>: t$</a:t>
                      </a:r>
                      <a:endParaRPr lang="en-US" dirty="0"/>
                    </a:p>
                  </a:txBody>
                  <a:tcPr anchor="ctr"/>
                </a:tc>
                <a:tc>
                  <a:txBody>
                    <a:bodyPr/>
                    <a:lstStyle/>
                    <a:p>
                      <a:pPr algn="ctr"/>
                      <a:r>
                        <a:rPr lang="hu-HU" dirty="0"/>
                        <a:t>{,n}</a:t>
                      </a:r>
                      <a:endParaRPr lang="en-US" dirty="0"/>
                    </a:p>
                  </a:txBody>
                  <a:tcPr anchor="ctr"/>
                </a:tc>
                <a:tc>
                  <a:txBody>
                    <a:bodyPr/>
                    <a:lstStyle/>
                    <a:p>
                      <a:r>
                        <a:rPr lang="hu-HU" dirty="0"/>
                        <a:t>t &lt;= n (</a:t>
                      </a:r>
                      <a:r>
                        <a:rPr lang="hu-HU" dirty="0" err="1"/>
                        <a:t>only</a:t>
                      </a:r>
                      <a:r>
                        <a:rPr lang="hu-HU" dirty="0"/>
                        <a:t> PCRE): d{,8}</a:t>
                      </a:r>
                      <a:endParaRPr lang="en-US" dirty="0"/>
                    </a:p>
                  </a:txBody>
                  <a:tcPr anchor="ctr"/>
                </a:tc>
                <a:extLst>
                  <a:ext uri="{0D108BD9-81ED-4DB2-BD59-A6C34878D82A}">
                    <a16:rowId xmlns:a16="http://schemas.microsoft.com/office/drawing/2014/main" val="3055648683"/>
                  </a:ext>
                </a:extLst>
              </a:tr>
              <a:tr h="370840">
                <a:tc>
                  <a:txBody>
                    <a:bodyPr/>
                    <a:lstStyle/>
                    <a:p>
                      <a:pPr algn="ctr"/>
                      <a:r>
                        <a:rPr lang="hu-HU" dirty="0"/>
                        <a:t>()</a:t>
                      </a:r>
                      <a:endParaRPr lang="en-US" dirty="0"/>
                    </a:p>
                  </a:txBody>
                  <a:tcPr anchor="ctr"/>
                </a:tc>
                <a:tc>
                  <a:txBody>
                    <a:bodyPr/>
                    <a:lstStyle/>
                    <a:p>
                      <a:r>
                        <a:rPr lang="hu-HU" dirty="0" err="1"/>
                        <a:t>Sub-expression</a:t>
                      </a:r>
                      <a:r>
                        <a:rPr lang="hu-HU" dirty="0"/>
                        <a:t>: (</a:t>
                      </a:r>
                      <a:r>
                        <a:rPr lang="hu-HU" dirty="0" err="1"/>
                        <a:t>mic</a:t>
                      </a:r>
                      <a:r>
                        <a:rPr lang="hu-HU" dirty="0"/>
                        <a:t>)</a:t>
                      </a:r>
                      <a:endParaRPr lang="en-US" dirty="0"/>
                    </a:p>
                  </a:txBody>
                  <a:tcPr anchor="ctr"/>
                </a:tc>
                <a:tc>
                  <a:txBody>
                    <a:bodyPr/>
                    <a:lstStyle/>
                    <a:p>
                      <a:pPr algn="ctr"/>
                      <a:r>
                        <a:rPr lang="hu-HU" dirty="0"/>
                        <a:t>?</a:t>
                      </a:r>
                      <a:endParaRPr lang="en-US" dirty="0"/>
                    </a:p>
                  </a:txBody>
                  <a:tcPr anchor="ctr"/>
                </a:tc>
                <a:tc>
                  <a:txBody>
                    <a:bodyPr/>
                    <a:lstStyle/>
                    <a:p>
                      <a:r>
                        <a:rPr lang="hu-HU" dirty="0"/>
                        <a:t>0 &lt;= t &lt;= 1 (</a:t>
                      </a:r>
                      <a:r>
                        <a:rPr lang="hu-HU" dirty="0" err="1"/>
                        <a:t>only</a:t>
                      </a:r>
                      <a:r>
                        <a:rPr lang="hu-HU" dirty="0"/>
                        <a:t> PCRE): q?</a:t>
                      </a:r>
                      <a:endParaRPr lang="en-US" dirty="0"/>
                    </a:p>
                  </a:txBody>
                  <a:tcPr anchor="ctr"/>
                </a:tc>
                <a:extLst>
                  <a:ext uri="{0D108BD9-81ED-4DB2-BD59-A6C34878D82A}">
                    <a16:rowId xmlns:a16="http://schemas.microsoft.com/office/drawing/2014/main" val="3817671971"/>
                  </a:ext>
                </a:extLst>
              </a:tr>
              <a:tr h="370840">
                <a:tc>
                  <a:txBody>
                    <a:bodyPr/>
                    <a:lstStyle/>
                    <a:p>
                      <a:pPr algn="ctr"/>
                      <a:r>
                        <a:rPr lang="hu-HU" dirty="0"/>
                        <a:t>-</a:t>
                      </a:r>
                      <a:endParaRPr lang="en-US" dirty="0"/>
                    </a:p>
                  </a:txBody>
                  <a:tcPr anchor="ctr"/>
                </a:tc>
                <a:tc>
                  <a:txBody>
                    <a:bodyPr/>
                    <a:lstStyle/>
                    <a:p>
                      <a:r>
                        <a:rPr lang="hu-HU" dirty="0" err="1"/>
                        <a:t>Range</a:t>
                      </a:r>
                      <a:r>
                        <a:rPr lang="hu-HU" dirty="0"/>
                        <a:t> </a:t>
                      </a:r>
                      <a:r>
                        <a:rPr lang="hu-HU" dirty="0" err="1"/>
                        <a:t>specifier</a:t>
                      </a:r>
                      <a:r>
                        <a:rPr lang="hu-HU" dirty="0"/>
                        <a:t>: [b-</a:t>
                      </a:r>
                      <a:r>
                        <a:rPr lang="hu-HU" dirty="0" err="1"/>
                        <a:t>pT</a:t>
                      </a:r>
                      <a:r>
                        <a:rPr lang="hu-HU" dirty="0"/>
                        <a:t>-Z]</a:t>
                      </a:r>
                      <a:endParaRPr lang="en-US" dirty="0"/>
                    </a:p>
                  </a:txBody>
                  <a:tcPr anchor="ctr"/>
                </a:tc>
                <a:tc>
                  <a:txBody>
                    <a:bodyPr/>
                    <a:lstStyle/>
                    <a:p>
                      <a:pPr algn="ctr"/>
                      <a:r>
                        <a:rPr lang="hu-HU" dirty="0"/>
                        <a:t>+</a:t>
                      </a:r>
                      <a:endParaRPr lang="en-US" dirty="0"/>
                    </a:p>
                  </a:txBody>
                  <a:tcPr anchor="ctr"/>
                </a:tc>
                <a:tc>
                  <a:txBody>
                    <a:bodyPr/>
                    <a:lstStyle/>
                    <a:p>
                      <a:r>
                        <a:rPr lang="hu-HU" dirty="0"/>
                        <a:t>1 &lt;= t (</a:t>
                      </a:r>
                      <a:r>
                        <a:rPr lang="hu-HU" dirty="0" err="1"/>
                        <a:t>only</a:t>
                      </a:r>
                      <a:r>
                        <a:rPr lang="hu-HU" dirty="0"/>
                        <a:t> PCRE): r+</a:t>
                      </a:r>
                      <a:endParaRPr lang="en-US" dirty="0"/>
                    </a:p>
                  </a:txBody>
                  <a:tcPr anchor="ctr"/>
                </a:tc>
                <a:extLst>
                  <a:ext uri="{0D108BD9-81ED-4DB2-BD59-A6C34878D82A}">
                    <a16:rowId xmlns:a16="http://schemas.microsoft.com/office/drawing/2014/main" val="1151028677"/>
                  </a:ext>
                </a:extLst>
              </a:tr>
              <a:tr h="370840">
                <a:tc>
                  <a:txBody>
                    <a:bodyPr/>
                    <a:lstStyle/>
                    <a:p>
                      <a:pPr algn="ctr"/>
                      <a:r>
                        <a:rPr lang="hu-HU" dirty="0"/>
                        <a:t>\</a:t>
                      </a:r>
                      <a:endParaRPr lang="en-US" dirty="0"/>
                    </a:p>
                  </a:txBody>
                  <a:tcPr anchor="ctr"/>
                </a:tc>
                <a:tc>
                  <a:txBody>
                    <a:bodyPr/>
                    <a:lstStyle/>
                    <a:p>
                      <a:r>
                        <a:rPr lang="hu-HU" dirty="0" err="1"/>
                        <a:t>Escape</a:t>
                      </a:r>
                      <a:r>
                        <a:rPr lang="hu-HU" dirty="0"/>
                        <a:t> </a:t>
                      </a:r>
                      <a:r>
                        <a:rPr lang="hu-HU" dirty="0" err="1"/>
                        <a:t>character</a:t>
                      </a:r>
                      <a:r>
                        <a:rPr lang="hu-HU" dirty="0"/>
                        <a:t>: „\.”</a:t>
                      </a:r>
                      <a:endParaRPr lang="en-US" dirty="0"/>
                    </a:p>
                  </a:txBody>
                  <a:tcPr anchor="ctr"/>
                </a:tc>
                <a:tc>
                  <a:txBody>
                    <a:bodyPr/>
                    <a:lstStyle/>
                    <a:p>
                      <a:pPr algn="ctr"/>
                      <a:r>
                        <a:rPr lang="hu-HU" dirty="0"/>
                        <a:t>|</a:t>
                      </a:r>
                      <a:endParaRPr lang="en-US" dirty="0"/>
                    </a:p>
                  </a:txBody>
                  <a:tcPr anchor="ctr"/>
                </a:tc>
                <a:tc>
                  <a:txBody>
                    <a:bodyPr/>
                    <a:lstStyle/>
                    <a:p>
                      <a:r>
                        <a:rPr lang="hu-HU" dirty="0" err="1"/>
                        <a:t>Alternation</a:t>
                      </a:r>
                      <a:r>
                        <a:rPr lang="hu-HU" dirty="0"/>
                        <a:t> (</a:t>
                      </a:r>
                      <a:r>
                        <a:rPr lang="hu-HU" dirty="0" err="1"/>
                        <a:t>only</a:t>
                      </a:r>
                      <a:r>
                        <a:rPr lang="hu-HU" dirty="0"/>
                        <a:t> PCRE): (</a:t>
                      </a:r>
                      <a:r>
                        <a:rPr lang="hu-HU" dirty="0" err="1"/>
                        <a:t>cap|rat</a:t>
                      </a:r>
                      <a:r>
                        <a:rPr lang="hu-HU" dirty="0"/>
                        <a:t>)</a:t>
                      </a:r>
                      <a:endParaRPr lang="en-US" dirty="0"/>
                    </a:p>
                  </a:txBody>
                  <a:tcPr anchor="ctr"/>
                </a:tc>
                <a:extLst>
                  <a:ext uri="{0D108BD9-81ED-4DB2-BD59-A6C34878D82A}">
                    <a16:rowId xmlns:a16="http://schemas.microsoft.com/office/drawing/2014/main" val="2197267133"/>
                  </a:ext>
                </a:extLst>
              </a:tr>
            </a:tbl>
          </a:graphicData>
        </a:graphic>
      </p:graphicFrame>
      <p:sp>
        <p:nvSpPr>
          <p:cNvPr id="4" name="Dátum helye 3">
            <a:extLst>
              <a:ext uri="{FF2B5EF4-FFF2-40B4-BE49-F238E27FC236}">
                <a16:creationId xmlns:a16="http://schemas.microsoft.com/office/drawing/2014/main" id="{B96511B5-F4A0-9373-1B03-299EC4D0B345}"/>
              </a:ext>
            </a:extLst>
          </p:cNvPr>
          <p:cNvSpPr>
            <a:spLocks noGrp="1"/>
          </p:cNvSpPr>
          <p:nvPr>
            <p:ph type="dt" sz="half" idx="10"/>
          </p:nvPr>
        </p:nvSpPr>
        <p:spPr/>
        <p:txBody>
          <a:bodyPr/>
          <a:lstStyle/>
          <a:p>
            <a:r>
              <a:rPr lang="en-US"/>
              <a:t>21.04.2023</a:t>
            </a:r>
          </a:p>
        </p:txBody>
      </p:sp>
      <p:sp>
        <p:nvSpPr>
          <p:cNvPr id="5" name="Élőláb helye 4">
            <a:extLst>
              <a:ext uri="{FF2B5EF4-FFF2-40B4-BE49-F238E27FC236}">
                <a16:creationId xmlns:a16="http://schemas.microsoft.com/office/drawing/2014/main" id="{E23801B2-4838-7CBB-04B9-865F6437064E}"/>
              </a:ext>
            </a:extLst>
          </p:cNvPr>
          <p:cNvSpPr>
            <a:spLocks noGrp="1"/>
          </p:cNvSpPr>
          <p:nvPr>
            <p:ph type="ftr" sz="quarter" idx="11"/>
          </p:nvPr>
        </p:nvSpPr>
        <p:spPr/>
        <p:txBody>
          <a:bodyPr/>
          <a:lstStyle/>
          <a:p>
            <a:r>
              <a:rPr lang="en-GB"/>
              <a:t>Green Fox Academy - Lightning Talk</a:t>
            </a:r>
            <a:endParaRPr lang="en-US"/>
          </a:p>
        </p:txBody>
      </p:sp>
      <p:sp>
        <p:nvSpPr>
          <p:cNvPr id="6" name="Dia számának helye 5">
            <a:extLst>
              <a:ext uri="{FF2B5EF4-FFF2-40B4-BE49-F238E27FC236}">
                <a16:creationId xmlns:a16="http://schemas.microsoft.com/office/drawing/2014/main" id="{6B9ACD20-FE66-B924-D095-1FA0F4ECCA33}"/>
              </a:ext>
            </a:extLst>
          </p:cNvPr>
          <p:cNvSpPr>
            <a:spLocks noGrp="1"/>
          </p:cNvSpPr>
          <p:nvPr>
            <p:ph type="sldNum" sz="quarter" idx="12"/>
          </p:nvPr>
        </p:nvSpPr>
        <p:spPr/>
        <p:txBody>
          <a:bodyPr/>
          <a:lstStyle/>
          <a:p>
            <a:fld id="{F6C7F79A-8878-4D8B-BAFD-DD1C79C7F8F9}" type="slidenum">
              <a:rPr lang="en-US" smtClean="0"/>
              <a:t>5</a:t>
            </a:fld>
            <a:endParaRPr lang="en-US"/>
          </a:p>
        </p:txBody>
      </p:sp>
    </p:spTree>
    <p:extLst>
      <p:ext uri="{BB962C8B-B14F-4D97-AF65-F5344CB8AC3E}">
        <p14:creationId xmlns:p14="http://schemas.microsoft.com/office/powerpoint/2010/main" val="1184951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l="-1000" r="-1000"/>
          </a:stretch>
        </a:blip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C1705D6-C173-CCCA-E30E-D088CE68B13C}"/>
              </a:ext>
            </a:extLst>
          </p:cNvPr>
          <p:cNvSpPr>
            <a:spLocks noGrp="1"/>
          </p:cNvSpPr>
          <p:nvPr>
            <p:ph type="title"/>
          </p:nvPr>
        </p:nvSpPr>
        <p:spPr>
          <a:xfrm>
            <a:off x="838200" y="356579"/>
            <a:ext cx="10515600" cy="1325563"/>
          </a:xfrm>
        </p:spPr>
        <p:txBody>
          <a:bodyPr/>
          <a:lstStyle/>
          <a:p>
            <a:r>
              <a:rPr lang="hu-HU" b="1" dirty="0"/>
              <a:t>4. </a:t>
            </a:r>
            <a:r>
              <a:rPr lang="hu-HU" b="1" dirty="0" err="1">
                <a:hlinkClick r:id="rId3" action="ppaction://hlinksldjump"/>
              </a:rPr>
              <a:t>Code</a:t>
            </a:r>
            <a:r>
              <a:rPr lang="hu-HU" b="1" dirty="0">
                <a:hlinkClick r:id="rId3" action="ppaction://hlinksldjump"/>
              </a:rPr>
              <a:t> </a:t>
            </a:r>
            <a:r>
              <a:rPr lang="hu-HU" b="1" dirty="0" err="1">
                <a:hlinkClick r:id="rId3" action="ppaction://hlinksldjump"/>
              </a:rPr>
              <a:t>examples</a:t>
            </a:r>
            <a:endParaRPr lang="en-US" b="1" dirty="0"/>
          </a:p>
        </p:txBody>
      </p:sp>
      <p:graphicFrame>
        <p:nvGraphicFramePr>
          <p:cNvPr id="7" name="Táblázat 7">
            <a:extLst>
              <a:ext uri="{FF2B5EF4-FFF2-40B4-BE49-F238E27FC236}">
                <a16:creationId xmlns:a16="http://schemas.microsoft.com/office/drawing/2014/main" id="{94534408-94B8-6063-667C-75B10160997A}"/>
              </a:ext>
            </a:extLst>
          </p:cNvPr>
          <p:cNvGraphicFramePr>
            <a:graphicFrameLocks noGrp="1"/>
          </p:cNvGraphicFramePr>
          <p:nvPr>
            <p:ph idx="1"/>
            <p:extLst>
              <p:ext uri="{D42A27DB-BD31-4B8C-83A1-F6EECF244321}">
                <p14:modId xmlns:p14="http://schemas.microsoft.com/office/powerpoint/2010/main" val="1225884909"/>
              </p:ext>
            </p:extLst>
          </p:nvPr>
        </p:nvGraphicFramePr>
        <p:xfrm>
          <a:off x="838200" y="1825625"/>
          <a:ext cx="10515600" cy="3474720"/>
        </p:xfrm>
        <a:graphic>
          <a:graphicData uri="http://schemas.openxmlformats.org/drawingml/2006/table">
            <a:tbl>
              <a:tblPr firstRow="1" bandRow="1">
                <a:tableStyleId>{5940675A-B579-460E-94D1-54222C63F5DA}</a:tableStyleId>
              </a:tblPr>
              <a:tblGrid>
                <a:gridCol w="1752600">
                  <a:extLst>
                    <a:ext uri="{9D8B030D-6E8A-4147-A177-3AD203B41FA5}">
                      <a16:colId xmlns:a16="http://schemas.microsoft.com/office/drawing/2014/main" val="3526176075"/>
                    </a:ext>
                  </a:extLst>
                </a:gridCol>
                <a:gridCol w="1752600">
                  <a:extLst>
                    <a:ext uri="{9D8B030D-6E8A-4147-A177-3AD203B41FA5}">
                      <a16:colId xmlns:a16="http://schemas.microsoft.com/office/drawing/2014/main" val="2914798244"/>
                    </a:ext>
                  </a:extLst>
                </a:gridCol>
                <a:gridCol w="1752600">
                  <a:extLst>
                    <a:ext uri="{9D8B030D-6E8A-4147-A177-3AD203B41FA5}">
                      <a16:colId xmlns:a16="http://schemas.microsoft.com/office/drawing/2014/main" val="3248900506"/>
                    </a:ext>
                  </a:extLst>
                </a:gridCol>
                <a:gridCol w="1752600">
                  <a:extLst>
                    <a:ext uri="{9D8B030D-6E8A-4147-A177-3AD203B41FA5}">
                      <a16:colId xmlns:a16="http://schemas.microsoft.com/office/drawing/2014/main" val="2132103417"/>
                    </a:ext>
                  </a:extLst>
                </a:gridCol>
                <a:gridCol w="1752600">
                  <a:extLst>
                    <a:ext uri="{9D8B030D-6E8A-4147-A177-3AD203B41FA5}">
                      <a16:colId xmlns:a16="http://schemas.microsoft.com/office/drawing/2014/main" val="2020992845"/>
                    </a:ext>
                  </a:extLst>
                </a:gridCol>
                <a:gridCol w="1752600">
                  <a:extLst>
                    <a:ext uri="{9D8B030D-6E8A-4147-A177-3AD203B41FA5}">
                      <a16:colId xmlns:a16="http://schemas.microsoft.com/office/drawing/2014/main" val="1722687628"/>
                    </a:ext>
                  </a:extLst>
                </a:gridCol>
              </a:tblGrid>
              <a:tr h="370840">
                <a:tc>
                  <a:txBody>
                    <a:bodyPr/>
                    <a:lstStyle/>
                    <a:p>
                      <a:pPr algn="ctr"/>
                      <a:r>
                        <a:rPr lang="hu-HU" b="1" dirty="0" err="1"/>
                        <a:t>Regular</a:t>
                      </a:r>
                      <a:r>
                        <a:rPr lang="hu-HU" b="1" dirty="0"/>
                        <a:t> </a:t>
                      </a:r>
                      <a:r>
                        <a:rPr lang="hu-HU" b="1" dirty="0" err="1"/>
                        <a:t>expression</a:t>
                      </a:r>
                      <a:endParaRPr lang="en-US" b="1" dirty="0"/>
                    </a:p>
                  </a:txBody>
                  <a:tcPr anchor="ctr"/>
                </a:tc>
                <a:tc>
                  <a:txBody>
                    <a:bodyPr/>
                    <a:lstStyle/>
                    <a:p>
                      <a:pPr algn="ctr"/>
                      <a:r>
                        <a:rPr lang="hu-HU" b="1" dirty="0"/>
                        <a:t>Match</a:t>
                      </a:r>
                      <a:endParaRPr lang="en-US" b="1" dirty="0"/>
                    </a:p>
                  </a:txBody>
                  <a:tcPr anchor="ctr"/>
                </a:tc>
                <a:tc>
                  <a:txBody>
                    <a:bodyPr/>
                    <a:lstStyle/>
                    <a:p>
                      <a:pPr algn="ctr"/>
                      <a:r>
                        <a:rPr lang="hu-HU" b="1" dirty="0"/>
                        <a:t>No </a:t>
                      </a:r>
                      <a:r>
                        <a:rPr lang="hu-HU" b="1" dirty="0" err="1"/>
                        <a:t>match</a:t>
                      </a:r>
                      <a:endParaRPr lang="en-US" b="1" dirty="0"/>
                    </a:p>
                  </a:txBody>
                  <a:tcPr anchor="ctr"/>
                </a:tc>
                <a:tc>
                  <a:txBody>
                    <a:bodyPr/>
                    <a:lstStyle/>
                    <a:p>
                      <a:pPr algn="ctr"/>
                      <a:r>
                        <a:rPr lang="hu-HU" b="1" dirty="0" err="1"/>
                        <a:t>Regular</a:t>
                      </a:r>
                      <a:r>
                        <a:rPr lang="hu-HU" b="1" dirty="0"/>
                        <a:t> </a:t>
                      </a:r>
                      <a:r>
                        <a:rPr lang="hu-HU" b="1" dirty="0" err="1"/>
                        <a:t>expression</a:t>
                      </a:r>
                      <a:endParaRPr lang="en-US" b="1" dirty="0"/>
                    </a:p>
                  </a:txBody>
                  <a:tcPr anchor="ctr"/>
                </a:tc>
                <a:tc>
                  <a:txBody>
                    <a:bodyPr/>
                    <a:lstStyle/>
                    <a:p>
                      <a:pPr algn="ctr"/>
                      <a:r>
                        <a:rPr lang="hu-HU" b="1" dirty="0"/>
                        <a:t>Match</a:t>
                      </a:r>
                      <a:endParaRPr lang="en-US" b="1" dirty="0"/>
                    </a:p>
                  </a:txBody>
                  <a:tcPr anchor="ctr"/>
                </a:tc>
                <a:tc>
                  <a:txBody>
                    <a:bodyPr/>
                    <a:lstStyle/>
                    <a:p>
                      <a:pPr algn="ctr"/>
                      <a:r>
                        <a:rPr lang="hu-HU" b="1" dirty="0"/>
                        <a:t>No </a:t>
                      </a:r>
                      <a:r>
                        <a:rPr lang="hu-HU" b="1" dirty="0" err="1"/>
                        <a:t>match</a:t>
                      </a:r>
                      <a:endParaRPr lang="en-US" b="1" dirty="0"/>
                    </a:p>
                  </a:txBody>
                  <a:tcPr anchor="ctr"/>
                </a:tc>
                <a:extLst>
                  <a:ext uri="{0D108BD9-81ED-4DB2-BD59-A6C34878D82A}">
                    <a16:rowId xmlns:a16="http://schemas.microsoft.com/office/drawing/2014/main" val="3867091254"/>
                  </a:ext>
                </a:extLst>
              </a:tr>
              <a:tr h="370840">
                <a:tc>
                  <a:txBody>
                    <a:bodyPr/>
                    <a:lstStyle/>
                    <a:p>
                      <a:pPr algn="ctr"/>
                      <a:r>
                        <a:rPr lang="hu-HU" dirty="0"/>
                        <a:t>^[</a:t>
                      </a:r>
                      <a:r>
                        <a:rPr lang="hu-HU" dirty="0" err="1"/>
                        <a:t>bch</a:t>
                      </a:r>
                      <a:r>
                        <a:rPr lang="hu-HU" dirty="0"/>
                        <a:t>]</a:t>
                      </a:r>
                      <a:r>
                        <a:rPr lang="hu-HU" dirty="0" err="1"/>
                        <a:t>at</a:t>
                      </a:r>
                      <a:endParaRPr lang="en-US" dirty="0"/>
                    </a:p>
                  </a:txBody>
                  <a:tcPr anchor="ctr"/>
                </a:tc>
                <a:tc>
                  <a:txBody>
                    <a:bodyPr/>
                    <a:lstStyle/>
                    <a:p>
                      <a:pPr algn="ctr"/>
                      <a:r>
                        <a:rPr lang="hu-HU" dirty="0"/>
                        <a:t>„</a:t>
                      </a:r>
                      <a:r>
                        <a:rPr lang="hu-HU" dirty="0" err="1"/>
                        <a:t>bat</a:t>
                      </a:r>
                      <a:r>
                        <a:rPr lang="hu-HU" dirty="0"/>
                        <a:t>”, „</a:t>
                      </a:r>
                      <a:r>
                        <a:rPr lang="hu-HU" dirty="0" err="1"/>
                        <a:t>cat</a:t>
                      </a:r>
                      <a:r>
                        <a:rPr lang="hu-HU" dirty="0"/>
                        <a:t>”, „hat”</a:t>
                      </a:r>
                      <a:endParaRPr lang="en-US" dirty="0"/>
                    </a:p>
                  </a:txBody>
                  <a:tcPr anchor="ctr"/>
                </a:tc>
                <a:tc>
                  <a:txBody>
                    <a:bodyPr/>
                    <a:lstStyle/>
                    <a:p>
                      <a:pPr algn="ctr"/>
                      <a:r>
                        <a:rPr lang="hu-HU" dirty="0"/>
                        <a:t>„</a:t>
                      </a:r>
                      <a:r>
                        <a:rPr lang="hu-HU" dirty="0" err="1"/>
                        <a:t>eat</a:t>
                      </a:r>
                      <a:r>
                        <a:rPr lang="hu-HU" dirty="0"/>
                        <a:t>”, „</a:t>
                      </a:r>
                      <a:r>
                        <a:rPr lang="hu-HU" dirty="0" err="1"/>
                        <a:t>at</a:t>
                      </a:r>
                      <a:r>
                        <a:rPr lang="hu-HU" dirty="0"/>
                        <a:t>”</a:t>
                      </a:r>
                      <a:endParaRPr lang="en-US" dirty="0"/>
                    </a:p>
                  </a:txBody>
                  <a:tcPr anchor="ctr"/>
                </a:tc>
                <a:tc>
                  <a:txBody>
                    <a:bodyPr/>
                    <a:lstStyle/>
                    <a:p>
                      <a:pPr algn="ctr"/>
                      <a:r>
                        <a:rPr lang="hu-HU" dirty="0"/>
                        <a:t>„[0-9]{2,4}” OR</a:t>
                      </a:r>
                    </a:p>
                    <a:p>
                      <a:pPr marL="0" marR="0" lvl="0" indent="0" algn="ctr" defTabSz="914400" rtl="0" eaLnBrk="1" fontAlgn="auto" latinLnBrk="0" hangingPunct="1">
                        <a:lnSpc>
                          <a:spcPct val="100000"/>
                        </a:lnSpc>
                        <a:spcBef>
                          <a:spcPts val="0"/>
                        </a:spcBef>
                        <a:spcAft>
                          <a:spcPts val="0"/>
                        </a:spcAft>
                        <a:buClrTx/>
                        <a:buSzTx/>
                        <a:buFontTx/>
                        <a:buNone/>
                        <a:tabLst/>
                        <a:defRPr/>
                      </a:pPr>
                      <a:r>
                        <a:rPr lang="hu-HU" dirty="0"/>
                        <a:t>„\d{2,4}”</a:t>
                      </a:r>
                    </a:p>
                  </a:txBody>
                  <a:tcPr anchor="ctr"/>
                </a:tc>
                <a:tc>
                  <a:txBody>
                    <a:bodyPr/>
                    <a:lstStyle/>
                    <a:p>
                      <a:pPr algn="ctr"/>
                      <a:r>
                        <a:rPr lang="hu-HU" dirty="0"/>
                        <a:t>00, …, 99, …, 6789, etc.</a:t>
                      </a:r>
                      <a:endParaRPr lang="en-US" dirty="0"/>
                    </a:p>
                  </a:txBody>
                  <a:tcPr anchor="ctr"/>
                </a:tc>
                <a:tc>
                  <a:txBody>
                    <a:bodyPr/>
                    <a:lstStyle/>
                    <a:p>
                      <a:pPr algn="ctr"/>
                      <a:r>
                        <a:rPr lang="hu-HU" dirty="0"/>
                        <a:t>0, …, 9, 12345</a:t>
                      </a:r>
                      <a:endParaRPr lang="en-US" dirty="0"/>
                    </a:p>
                  </a:txBody>
                  <a:tcPr anchor="ctr"/>
                </a:tc>
                <a:extLst>
                  <a:ext uri="{0D108BD9-81ED-4DB2-BD59-A6C34878D82A}">
                    <a16:rowId xmlns:a16="http://schemas.microsoft.com/office/drawing/2014/main" val="262737052"/>
                  </a:ext>
                </a:extLst>
              </a:tr>
              <a:tr h="370840">
                <a:tc>
                  <a:txBody>
                    <a:bodyPr/>
                    <a:lstStyle/>
                    <a:p>
                      <a:pPr algn="ctr"/>
                      <a:r>
                        <a:rPr lang="hu-HU" dirty="0"/>
                        <a:t>[^</a:t>
                      </a:r>
                      <a:r>
                        <a:rPr lang="hu-HU" dirty="0" err="1"/>
                        <a:t>bch</a:t>
                      </a:r>
                      <a:r>
                        <a:rPr lang="hu-HU" dirty="0"/>
                        <a:t>]</a:t>
                      </a:r>
                      <a:r>
                        <a:rPr lang="hu-HU" dirty="0" err="1"/>
                        <a:t>at</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hu-HU" dirty="0"/>
                        <a:t>„</a:t>
                      </a:r>
                      <a:r>
                        <a:rPr lang="hu-HU" dirty="0" err="1"/>
                        <a:t>eat</a:t>
                      </a:r>
                      <a:r>
                        <a:rPr lang="hu-HU" dirty="0"/>
                        <a:t>”</a:t>
                      </a:r>
                      <a:endParaRPr lang="en-US" dirty="0"/>
                    </a:p>
                  </a:txBody>
                  <a:tcPr anchor="ctr"/>
                </a:tc>
                <a:tc>
                  <a:txBody>
                    <a:bodyPr/>
                    <a:lstStyle/>
                    <a:p>
                      <a:pPr algn="ctr"/>
                      <a:r>
                        <a:rPr lang="hu-HU" dirty="0"/>
                        <a:t>„</a:t>
                      </a:r>
                      <a:r>
                        <a:rPr lang="hu-HU" dirty="0" err="1"/>
                        <a:t>bat</a:t>
                      </a:r>
                      <a:r>
                        <a:rPr lang="hu-HU" dirty="0"/>
                        <a:t>”, „</a:t>
                      </a:r>
                      <a:r>
                        <a:rPr lang="hu-HU" dirty="0" err="1"/>
                        <a:t>cat</a:t>
                      </a:r>
                      <a:r>
                        <a:rPr lang="hu-HU" dirty="0"/>
                        <a:t>”, „hat”</a:t>
                      </a:r>
                      <a:endParaRPr lang="en-US" dirty="0"/>
                    </a:p>
                  </a:txBody>
                  <a:tcPr anchor="ctr"/>
                </a:tc>
                <a:tc>
                  <a:txBody>
                    <a:bodyPr/>
                    <a:lstStyle/>
                    <a:p>
                      <a:pPr algn="ctr"/>
                      <a:r>
                        <a:rPr lang="hu-HU" dirty="0"/>
                        <a:t>„[a-z]” OR</a:t>
                      </a:r>
                    </a:p>
                    <a:p>
                      <a:pPr algn="ctr"/>
                      <a:r>
                        <a:rPr lang="hu-HU" dirty="0"/>
                        <a:t>„\w”</a:t>
                      </a:r>
                      <a:endParaRPr lang="en-US" dirty="0"/>
                    </a:p>
                  </a:txBody>
                  <a:tcPr anchor="ctr"/>
                </a:tc>
                <a:tc>
                  <a:txBody>
                    <a:bodyPr/>
                    <a:lstStyle/>
                    <a:p>
                      <a:pPr algn="ctr"/>
                      <a:r>
                        <a:rPr lang="hu-HU" dirty="0"/>
                        <a:t>a, …, z</a:t>
                      </a:r>
                      <a:endParaRPr lang="en-US" dirty="0"/>
                    </a:p>
                  </a:txBody>
                  <a:tcPr anchor="ctr"/>
                </a:tc>
                <a:tc>
                  <a:txBody>
                    <a:bodyPr/>
                    <a:lstStyle/>
                    <a:p>
                      <a:pPr algn="ctr"/>
                      <a:r>
                        <a:rPr lang="hu-HU" dirty="0" err="1"/>
                        <a:t>aa</a:t>
                      </a:r>
                      <a:r>
                        <a:rPr lang="hu-HU" dirty="0"/>
                        <a:t>, …, </a:t>
                      </a:r>
                      <a:r>
                        <a:rPr lang="hu-HU" dirty="0" err="1"/>
                        <a:t>zz</a:t>
                      </a:r>
                      <a:r>
                        <a:rPr lang="hu-HU" dirty="0"/>
                        <a:t>, etc.</a:t>
                      </a:r>
                      <a:endParaRPr lang="en-US" dirty="0"/>
                    </a:p>
                  </a:txBody>
                  <a:tcPr anchor="ctr"/>
                </a:tc>
                <a:extLst>
                  <a:ext uri="{0D108BD9-81ED-4DB2-BD59-A6C34878D82A}">
                    <a16:rowId xmlns:a16="http://schemas.microsoft.com/office/drawing/2014/main" val="33553983"/>
                  </a:ext>
                </a:extLst>
              </a:tr>
              <a:tr h="370840">
                <a:tc>
                  <a:txBody>
                    <a:bodyPr/>
                    <a:lstStyle/>
                    <a:p>
                      <a:pPr algn="ctr"/>
                      <a:r>
                        <a:rPr lang="hu-HU" dirty="0"/>
                        <a:t>b\</a:t>
                      </a:r>
                      <a:r>
                        <a:rPr lang="hu-HU" dirty="0" err="1"/>
                        <a:t>w+h</a:t>
                      </a:r>
                      <a:r>
                        <a:rPr lang="hu-HU" dirty="0"/>
                        <a:t>$</a:t>
                      </a:r>
                      <a:endParaRPr lang="en-US" dirty="0"/>
                    </a:p>
                  </a:txBody>
                  <a:tcPr anchor="ctr"/>
                </a:tc>
                <a:tc>
                  <a:txBody>
                    <a:bodyPr/>
                    <a:lstStyle/>
                    <a:p>
                      <a:pPr algn="ctr"/>
                      <a:r>
                        <a:rPr lang="hu-HU" dirty="0"/>
                        <a:t>„</a:t>
                      </a:r>
                      <a:r>
                        <a:rPr lang="hu-HU" dirty="0" err="1"/>
                        <a:t>bash</a:t>
                      </a:r>
                      <a:r>
                        <a:rPr lang="hu-HU" dirty="0"/>
                        <a:t>”</a:t>
                      </a:r>
                      <a:endParaRPr lang="en-US" dirty="0"/>
                    </a:p>
                  </a:txBody>
                  <a:tcPr anchor="ctr"/>
                </a:tc>
                <a:tc>
                  <a:txBody>
                    <a:bodyPr/>
                    <a:lstStyle/>
                    <a:p>
                      <a:pPr algn="ctr"/>
                      <a:r>
                        <a:rPr lang="hu-HU" dirty="0"/>
                        <a:t>„</a:t>
                      </a:r>
                      <a:r>
                        <a:rPr lang="hu-HU" dirty="0" err="1"/>
                        <a:t>bass</a:t>
                      </a:r>
                      <a:r>
                        <a:rPr lang="hu-HU" dirty="0"/>
                        <a:t>”</a:t>
                      </a:r>
                      <a:endParaRPr lang="en-US" dirty="0"/>
                    </a:p>
                  </a:txBody>
                  <a:tcPr anchor="ctr"/>
                </a:tc>
                <a:tc>
                  <a:txBody>
                    <a:bodyPr/>
                    <a:lstStyle/>
                    <a:p>
                      <a:pPr algn="ctr"/>
                      <a:r>
                        <a:rPr lang="hu-HU" dirty="0"/>
                        <a:t>\.</a:t>
                      </a:r>
                      <a:endParaRPr lang="en-US" dirty="0"/>
                    </a:p>
                  </a:txBody>
                  <a:tcPr anchor="ctr"/>
                </a:tc>
                <a:tc>
                  <a:txBody>
                    <a:bodyPr/>
                    <a:lstStyle/>
                    <a:p>
                      <a:pPr algn="ctr"/>
                      <a:r>
                        <a:rPr lang="hu-HU" dirty="0"/>
                        <a:t>„ ”, „.”, „a”, …, „z”, „A”, …, „Z”, 0, …, 9, etc.</a:t>
                      </a: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055306941"/>
                  </a:ext>
                </a:extLst>
              </a:tr>
              <a:tr h="370840">
                <a:tc>
                  <a:txBody>
                    <a:bodyPr/>
                    <a:lstStyle/>
                    <a:p>
                      <a:pPr algn="ctr"/>
                      <a:r>
                        <a:rPr lang="hu-HU" dirty="0"/>
                        <a:t>(</a:t>
                      </a:r>
                      <a:r>
                        <a:rPr lang="hu-HU" dirty="0" err="1"/>
                        <a:t>inflat|invas</a:t>
                      </a:r>
                      <a:r>
                        <a:rPr lang="hu-HU" dirty="0"/>
                        <a:t>)ion</a:t>
                      </a:r>
                      <a:endParaRPr lang="en-US" dirty="0"/>
                    </a:p>
                  </a:txBody>
                  <a:tcPr anchor="ctr"/>
                </a:tc>
                <a:tc>
                  <a:txBody>
                    <a:bodyPr/>
                    <a:lstStyle/>
                    <a:p>
                      <a:pPr algn="ctr"/>
                      <a:r>
                        <a:rPr lang="hu-HU" dirty="0"/>
                        <a:t>„</a:t>
                      </a:r>
                      <a:r>
                        <a:rPr lang="hu-HU" dirty="0" err="1"/>
                        <a:t>inflation</a:t>
                      </a:r>
                      <a:r>
                        <a:rPr lang="hu-HU" dirty="0"/>
                        <a:t>”, „</a:t>
                      </a:r>
                      <a:r>
                        <a:rPr lang="hu-HU" dirty="0" err="1"/>
                        <a:t>invasion</a:t>
                      </a:r>
                      <a:r>
                        <a:rPr lang="hu-HU" dirty="0"/>
                        <a:t>”</a:t>
                      </a:r>
                      <a:endParaRPr lang="en-US" dirty="0"/>
                    </a:p>
                  </a:txBody>
                  <a:tcPr anchor="ctr"/>
                </a:tc>
                <a:tc>
                  <a:txBody>
                    <a:bodyPr/>
                    <a:lstStyle/>
                    <a:p>
                      <a:pPr algn="ctr"/>
                      <a:r>
                        <a:rPr lang="hu-HU" dirty="0"/>
                        <a:t>„ion”</a:t>
                      </a:r>
                      <a:endParaRPr lang="en-US" dirty="0"/>
                    </a:p>
                  </a:txBody>
                  <a:tcPr anchor="ctr"/>
                </a:tc>
                <a:tc>
                  <a:txBody>
                    <a:bodyPr/>
                    <a:lstStyle/>
                    <a:p>
                      <a:pPr algn="ctr"/>
                      <a:r>
                        <a:rPr lang="hu-HU" dirty="0"/>
                        <a:t>[a-l]{3,4}</a:t>
                      </a:r>
                      <a:endParaRPr lang="en-US" dirty="0"/>
                    </a:p>
                  </a:txBody>
                  <a:tcPr anchor="ctr"/>
                </a:tc>
                <a:tc>
                  <a:txBody>
                    <a:bodyPr/>
                    <a:lstStyle/>
                    <a:p>
                      <a:pPr algn="ctr"/>
                      <a:r>
                        <a:rPr lang="hu-HU" dirty="0"/>
                        <a:t>„</a:t>
                      </a:r>
                      <a:r>
                        <a:rPr lang="hu-HU" dirty="0" err="1"/>
                        <a:t>lad</a:t>
                      </a:r>
                      <a:r>
                        <a:rPr lang="hu-HU" dirty="0"/>
                        <a:t>”, „</a:t>
                      </a:r>
                      <a:r>
                        <a:rPr lang="hu-HU" dirty="0" err="1"/>
                        <a:t>ill</a:t>
                      </a:r>
                      <a:r>
                        <a:rPr lang="hu-HU" dirty="0"/>
                        <a:t>”, „</a:t>
                      </a:r>
                      <a:r>
                        <a:rPr lang="hu-HU" dirty="0" err="1"/>
                        <a:t>deed</a:t>
                      </a:r>
                      <a:r>
                        <a:rPr lang="hu-HU" dirty="0"/>
                        <a:t>”</a:t>
                      </a:r>
                      <a:endParaRPr lang="en-US" dirty="0"/>
                    </a:p>
                  </a:txBody>
                  <a:tcPr anchor="ctr"/>
                </a:tc>
                <a:tc>
                  <a:txBody>
                    <a:bodyPr/>
                    <a:lstStyle/>
                    <a:p>
                      <a:pPr algn="ctr"/>
                      <a:r>
                        <a:rPr lang="hu-HU" dirty="0"/>
                        <a:t>„</a:t>
                      </a:r>
                      <a:r>
                        <a:rPr lang="hu-HU" dirty="0" err="1"/>
                        <a:t>cat</a:t>
                      </a:r>
                      <a:r>
                        <a:rPr lang="hu-HU" dirty="0"/>
                        <a:t>”</a:t>
                      </a:r>
                      <a:endParaRPr lang="en-US" dirty="0"/>
                    </a:p>
                  </a:txBody>
                  <a:tcPr anchor="ctr"/>
                </a:tc>
                <a:extLst>
                  <a:ext uri="{0D108BD9-81ED-4DB2-BD59-A6C34878D82A}">
                    <a16:rowId xmlns:a16="http://schemas.microsoft.com/office/drawing/2014/main" val="3586359524"/>
                  </a:ext>
                </a:extLst>
              </a:tr>
            </a:tbl>
          </a:graphicData>
        </a:graphic>
      </p:graphicFrame>
      <p:sp>
        <p:nvSpPr>
          <p:cNvPr id="4" name="Dátum helye 3">
            <a:extLst>
              <a:ext uri="{FF2B5EF4-FFF2-40B4-BE49-F238E27FC236}">
                <a16:creationId xmlns:a16="http://schemas.microsoft.com/office/drawing/2014/main" id="{69337085-3FEF-3BEC-6921-70E50BDA29E1}"/>
              </a:ext>
            </a:extLst>
          </p:cNvPr>
          <p:cNvSpPr>
            <a:spLocks noGrp="1"/>
          </p:cNvSpPr>
          <p:nvPr>
            <p:ph type="dt" sz="half" idx="10"/>
          </p:nvPr>
        </p:nvSpPr>
        <p:spPr/>
        <p:txBody>
          <a:bodyPr/>
          <a:lstStyle/>
          <a:p>
            <a:r>
              <a:rPr lang="en-US"/>
              <a:t>21.04.2023</a:t>
            </a:r>
          </a:p>
        </p:txBody>
      </p:sp>
      <p:sp>
        <p:nvSpPr>
          <p:cNvPr id="5" name="Élőláb helye 4">
            <a:extLst>
              <a:ext uri="{FF2B5EF4-FFF2-40B4-BE49-F238E27FC236}">
                <a16:creationId xmlns:a16="http://schemas.microsoft.com/office/drawing/2014/main" id="{721E1A3D-6A12-7C40-650B-A215B181821C}"/>
              </a:ext>
            </a:extLst>
          </p:cNvPr>
          <p:cNvSpPr>
            <a:spLocks noGrp="1"/>
          </p:cNvSpPr>
          <p:nvPr>
            <p:ph type="ftr" sz="quarter" idx="11"/>
          </p:nvPr>
        </p:nvSpPr>
        <p:spPr/>
        <p:txBody>
          <a:bodyPr/>
          <a:lstStyle/>
          <a:p>
            <a:r>
              <a:rPr lang="en-GB"/>
              <a:t>Green Fox Academy - Lightning Talk</a:t>
            </a:r>
            <a:endParaRPr lang="en-US"/>
          </a:p>
        </p:txBody>
      </p:sp>
      <p:sp>
        <p:nvSpPr>
          <p:cNvPr id="6" name="Dia számának helye 5">
            <a:extLst>
              <a:ext uri="{FF2B5EF4-FFF2-40B4-BE49-F238E27FC236}">
                <a16:creationId xmlns:a16="http://schemas.microsoft.com/office/drawing/2014/main" id="{C9ECB9B7-FFFE-40A4-704E-AA720261CD38}"/>
              </a:ext>
            </a:extLst>
          </p:cNvPr>
          <p:cNvSpPr>
            <a:spLocks noGrp="1"/>
          </p:cNvSpPr>
          <p:nvPr>
            <p:ph type="sldNum" sz="quarter" idx="12"/>
          </p:nvPr>
        </p:nvSpPr>
        <p:spPr/>
        <p:txBody>
          <a:bodyPr/>
          <a:lstStyle/>
          <a:p>
            <a:fld id="{F6C7F79A-8878-4D8B-BAFD-DD1C79C7F8F9}" type="slidenum">
              <a:rPr lang="en-US" smtClean="0"/>
              <a:t>6</a:t>
            </a:fld>
            <a:endParaRPr lang="en-US"/>
          </a:p>
        </p:txBody>
      </p:sp>
    </p:spTree>
    <p:extLst>
      <p:ext uri="{BB962C8B-B14F-4D97-AF65-F5344CB8AC3E}">
        <p14:creationId xmlns:p14="http://schemas.microsoft.com/office/powerpoint/2010/main" val="2218693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t="-21000" b="-21000"/>
          </a:stretch>
        </a:blip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7F92DAA-B8BE-E933-530E-DB5A2669E157}"/>
              </a:ext>
            </a:extLst>
          </p:cNvPr>
          <p:cNvSpPr>
            <a:spLocks noGrp="1"/>
          </p:cNvSpPr>
          <p:nvPr>
            <p:ph type="title"/>
          </p:nvPr>
        </p:nvSpPr>
        <p:spPr/>
        <p:txBody>
          <a:bodyPr>
            <a:normAutofit/>
          </a:bodyPr>
          <a:lstStyle/>
          <a:p>
            <a:r>
              <a:rPr lang="hu-HU" b="1" dirty="0"/>
              <a:t>5. </a:t>
            </a:r>
            <a:r>
              <a:rPr lang="hu-HU" b="1" dirty="0" err="1">
                <a:hlinkClick r:id="rId3" action="ppaction://hlinksldjump"/>
              </a:rPr>
              <a:t>RegExp</a:t>
            </a:r>
            <a:r>
              <a:rPr lang="hu-HU" b="1" dirty="0">
                <a:hlinkClick r:id="rId3" action="ppaction://hlinksldjump"/>
              </a:rPr>
              <a:t> </a:t>
            </a:r>
            <a:r>
              <a:rPr lang="hu-HU" b="1" dirty="0" err="1">
                <a:hlinkClick r:id="rId3" action="ppaction://hlinksldjump"/>
              </a:rPr>
              <a:t>integration</a:t>
            </a:r>
            <a:r>
              <a:rPr lang="hu-HU" b="1" dirty="0">
                <a:hlinkClick r:id="rId3" action="ppaction://hlinksldjump"/>
              </a:rPr>
              <a:t> in </a:t>
            </a:r>
            <a:r>
              <a:rPr lang="hu-HU" b="1" dirty="0" err="1">
                <a:hlinkClick r:id="rId3" action="ppaction://hlinksldjump"/>
              </a:rPr>
              <a:t>applications</a:t>
            </a:r>
            <a:r>
              <a:rPr lang="hu-HU" b="1" dirty="0">
                <a:hlinkClick r:id="rId3" action="ppaction://hlinksldjump"/>
              </a:rPr>
              <a:t> and </a:t>
            </a:r>
            <a:r>
              <a:rPr lang="hu-HU" b="1" dirty="0" err="1">
                <a:hlinkClick r:id="rId3" action="ppaction://hlinksldjump"/>
              </a:rPr>
              <a:t>programming</a:t>
            </a:r>
            <a:r>
              <a:rPr lang="hu-HU" b="1" dirty="0"/>
              <a:t> (1/2)</a:t>
            </a:r>
            <a:endParaRPr lang="en-US" b="1" dirty="0"/>
          </a:p>
        </p:txBody>
      </p:sp>
      <p:sp>
        <p:nvSpPr>
          <p:cNvPr id="3" name="Tartalom helye 2">
            <a:extLst>
              <a:ext uri="{FF2B5EF4-FFF2-40B4-BE49-F238E27FC236}">
                <a16:creationId xmlns:a16="http://schemas.microsoft.com/office/drawing/2014/main" id="{8AD9CE65-D32C-DD62-96E5-55801FE018DC}"/>
              </a:ext>
            </a:extLst>
          </p:cNvPr>
          <p:cNvSpPr>
            <a:spLocks noGrp="1"/>
          </p:cNvSpPr>
          <p:nvPr>
            <p:ph idx="1"/>
          </p:nvPr>
        </p:nvSpPr>
        <p:spPr/>
        <p:txBody>
          <a:bodyPr>
            <a:normAutofit lnSpcReduction="10000"/>
          </a:bodyPr>
          <a:lstStyle/>
          <a:p>
            <a:pPr marL="0" indent="0">
              <a:buNone/>
            </a:pPr>
            <a:r>
              <a:rPr lang="hu-HU" b="1" dirty="0" err="1"/>
              <a:t>grep</a:t>
            </a:r>
            <a:r>
              <a:rPr lang="hu-HU" dirty="0"/>
              <a:t> (in </a:t>
            </a:r>
            <a:r>
              <a:rPr lang="hu-HU" dirty="0" err="1"/>
              <a:t>Git</a:t>
            </a:r>
            <a:r>
              <a:rPr lang="hu-HU" dirty="0"/>
              <a:t> </a:t>
            </a:r>
            <a:r>
              <a:rPr lang="hu-HU" dirty="0" err="1"/>
              <a:t>Bash</a:t>
            </a:r>
            <a:r>
              <a:rPr lang="hu-HU" dirty="0"/>
              <a:t>/</a:t>
            </a:r>
            <a:r>
              <a:rPr lang="hu-HU" dirty="0" err="1"/>
              <a:t>Bash</a:t>
            </a:r>
            <a:r>
              <a:rPr lang="hu-HU" dirty="0"/>
              <a:t>):</a:t>
            </a:r>
          </a:p>
          <a:p>
            <a:pPr marL="0" indent="0">
              <a:buNone/>
            </a:pPr>
            <a:r>
              <a:rPr lang="hu-HU" sz="1700" dirty="0">
                <a:latin typeface="Ubuntu" panose="020B0504030602030204" pitchFamily="34" charset="0"/>
              </a:rPr>
              <a:t>$ </a:t>
            </a:r>
            <a:r>
              <a:rPr lang="hu-HU" sz="1700" dirty="0" err="1">
                <a:latin typeface="Ubuntu" panose="020B0504030602030204" pitchFamily="34" charset="0"/>
              </a:rPr>
              <a:t>grep</a:t>
            </a:r>
            <a:r>
              <a:rPr lang="hu-HU" sz="1700" dirty="0">
                <a:latin typeface="Ubuntu" panose="020B0504030602030204" pitchFamily="34" charset="0"/>
              </a:rPr>
              <a:t> --</a:t>
            </a:r>
            <a:r>
              <a:rPr lang="hu-HU" sz="1700" dirty="0" err="1">
                <a:latin typeface="Ubuntu" panose="020B0504030602030204" pitchFamily="34" charset="0"/>
              </a:rPr>
              <a:t>perl-regexp</a:t>
            </a:r>
            <a:r>
              <a:rPr lang="hu-HU" sz="1700" dirty="0">
                <a:latin typeface="Ubuntu" panose="020B0504030602030204" pitchFamily="34" charset="0"/>
              </a:rPr>
              <a:t> 'G\</a:t>
            </a:r>
            <a:r>
              <a:rPr lang="hu-HU" sz="1700" dirty="0" err="1">
                <a:latin typeface="Ubuntu" panose="020B0504030602030204" pitchFamily="34" charset="0"/>
              </a:rPr>
              <a:t>w+e</a:t>
            </a:r>
            <a:r>
              <a:rPr lang="hu-HU" sz="1700" dirty="0">
                <a:latin typeface="Ubuntu" panose="020B0504030602030204" pitchFamily="34" charset="0"/>
              </a:rPr>
              <a:t>' regex_test_text_Moby_Dick__OilPrices.txt</a:t>
            </a:r>
          </a:p>
          <a:p>
            <a:pPr marL="0" indent="0">
              <a:buNone/>
            </a:pPr>
            <a:r>
              <a:rPr lang="hu-HU" sz="1700" dirty="0">
                <a:latin typeface="Ubuntu" panose="020B0504030602030204" pitchFamily="34" charset="0"/>
              </a:rPr>
              <a:t>"194913","0.268","1","Leaded </a:t>
            </a:r>
            <a:r>
              <a:rPr lang="hu-HU" sz="1700" dirty="0" err="1">
                <a:latin typeface="Ubuntu" panose="020B0504030602030204" pitchFamily="34" charset="0"/>
              </a:rPr>
              <a:t>Regular</a:t>
            </a:r>
            <a:r>
              <a:rPr lang="hu-HU" sz="1700" dirty="0">
                <a:latin typeface="Ubuntu" panose="020B0504030602030204" pitchFamily="34" charset="0"/>
              </a:rPr>
              <a:t> </a:t>
            </a:r>
            <a:r>
              <a:rPr lang="hu-HU" sz="1700" dirty="0" err="1">
                <a:latin typeface="Ubuntu" panose="020B0504030602030204" pitchFamily="34" charset="0"/>
              </a:rPr>
              <a:t>Gasoline</a:t>
            </a:r>
            <a:r>
              <a:rPr lang="hu-HU" sz="1700" dirty="0">
                <a:latin typeface="Ubuntu" panose="020B0504030602030204" pitchFamily="34" charset="0"/>
              </a:rPr>
              <a:t>","</a:t>
            </a:r>
            <a:r>
              <a:rPr lang="hu-HU" sz="1700" dirty="0" err="1">
                <a:latin typeface="Ubuntu" panose="020B0504030602030204" pitchFamily="34" charset="0"/>
              </a:rPr>
              <a:t>Dollars</a:t>
            </a:r>
            <a:r>
              <a:rPr lang="hu-HU" sz="1700" dirty="0">
                <a:latin typeface="Ubuntu" panose="020B0504030602030204" pitchFamily="34" charset="0"/>
              </a:rPr>
              <a:t> per Gallon </a:t>
            </a:r>
            <a:r>
              <a:rPr lang="hu-HU" sz="1700" dirty="0" err="1">
                <a:latin typeface="Ubuntu" panose="020B0504030602030204" pitchFamily="34" charset="0"/>
              </a:rPr>
              <a:t>Including</a:t>
            </a:r>
            <a:r>
              <a:rPr lang="hu-HU" sz="1700" dirty="0">
                <a:latin typeface="Ubuntu" panose="020B0504030602030204" pitchFamily="34" charset="0"/>
              </a:rPr>
              <a:t> </a:t>
            </a:r>
            <a:r>
              <a:rPr lang="hu-HU" sz="1700" dirty="0" err="1">
                <a:latin typeface="Ubuntu" panose="020B0504030602030204" pitchFamily="34" charset="0"/>
              </a:rPr>
              <a:t>Taxes</a:t>
            </a:r>
            <a:r>
              <a:rPr lang="hu-HU" sz="1700" dirty="0">
                <a:latin typeface="Ubuntu" panose="020B0504030602030204" pitchFamily="34" charset="0"/>
              </a:rPr>
              <a:t>"</a:t>
            </a:r>
          </a:p>
          <a:p>
            <a:pPr marL="0" indent="0">
              <a:buNone/>
            </a:pPr>
            <a:r>
              <a:rPr lang="hu-HU" sz="1700" dirty="0">
                <a:latin typeface="Ubuntu" panose="020B0504030602030204" pitchFamily="34" charset="0"/>
              </a:rPr>
              <a:t>"197213","0.361","1","Leaded </a:t>
            </a:r>
            <a:r>
              <a:rPr lang="hu-HU" sz="1700" dirty="0" err="1">
                <a:latin typeface="Ubuntu" panose="020B0504030602030204" pitchFamily="34" charset="0"/>
              </a:rPr>
              <a:t>Regular</a:t>
            </a:r>
            <a:r>
              <a:rPr lang="hu-HU" sz="1700" dirty="0">
                <a:latin typeface="Ubuntu" panose="020B0504030602030204" pitchFamily="34" charset="0"/>
              </a:rPr>
              <a:t> </a:t>
            </a:r>
            <a:r>
              <a:rPr lang="hu-HU" sz="1700" dirty="0" err="1">
                <a:latin typeface="Ubuntu" panose="020B0504030602030204" pitchFamily="34" charset="0"/>
              </a:rPr>
              <a:t>Gasoline</a:t>
            </a:r>
            <a:r>
              <a:rPr lang="hu-HU" sz="1700" dirty="0">
                <a:latin typeface="Ubuntu" panose="020B0504030602030204" pitchFamily="34" charset="0"/>
              </a:rPr>
              <a:t>","</a:t>
            </a:r>
            <a:r>
              <a:rPr lang="hu-HU" sz="1700" dirty="0" err="1">
                <a:latin typeface="Ubuntu" panose="020B0504030602030204" pitchFamily="34" charset="0"/>
              </a:rPr>
              <a:t>Dollars</a:t>
            </a:r>
            <a:r>
              <a:rPr lang="hu-HU" sz="1700" dirty="0">
                <a:latin typeface="Ubuntu" panose="020B0504030602030204" pitchFamily="34" charset="0"/>
              </a:rPr>
              <a:t> per Gallon </a:t>
            </a:r>
            <a:r>
              <a:rPr lang="hu-HU" sz="1700" dirty="0" err="1">
                <a:latin typeface="Ubuntu" panose="020B0504030602030204" pitchFamily="34" charset="0"/>
              </a:rPr>
              <a:t>Including</a:t>
            </a:r>
            <a:r>
              <a:rPr lang="hu-HU" sz="1700" dirty="0">
                <a:latin typeface="Ubuntu" panose="020B0504030602030204" pitchFamily="34" charset="0"/>
              </a:rPr>
              <a:t> </a:t>
            </a:r>
            <a:r>
              <a:rPr lang="hu-HU" sz="1700" dirty="0" err="1">
                <a:latin typeface="Ubuntu" panose="020B0504030602030204" pitchFamily="34" charset="0"/>
              </a:rPr>
              <a:t>Taxes</a:t>
            </a:r>
            <a:r>
              <a:rPr lang="hu-HU" sz="1700" dirty="0">
                <a:latin typeface="Ubuntu" panose="020B0504030602030204" pitchFamily="34" charset="0"/>
              </a:rPr>
              <a:t> „</a:t>
            </a:r>
          </a:p>
          <a:p>
            <a:pPr marL="0" indent="0">
              <a:buNone/>
            </a:pPr>
            <a:endParaRPr lang="hu-HU" sz="1700" dirty="0"/>
          </a:p>
          <a:p>
            <a:pPr marL="0" indent="0">
              <a:buNone/>
            </a:pPr>
            <a:r>
              <a:rPr lang="hu-HU" b="1" dirty="0"/>
              <a:t>PowerShell/Windows </a:t>
            </a:r>
            <a:r>
              <a:rPr lang="hu-HU" b="1" dirty="0" err="1"/>
              <a:t>Powershell</a:t>
            </a:r>
            <a:endParaRPr lang="hu-HU" b="1" dirty="0"/>
          </a:p>
          <a:p>
            <a:pPr marL="0" indent="0">
              <a:lnSpc>
                <a:spcPct val="100000"/>
              </a:lnSpc>
              <a:spcBef>
                <a:spcPts val="0"/>
              </a:spcBef>
              <a:buNone/>
            </a:pPr>
            <a:r>
              <a:rPr lang="en-US" sz="1700" kern="100" dirty="0">
                <a:effectLst/>
                <a:latin typeface="Ubuntu" panose="020B0504030602030204" pitchFamily="34" charset="0"/>
                <a:ea typeface="Calibri" panose="020F0502020204030204" pitchFamily="34" charset="0"/>
                <a:cs typeface="Times New Roman" panose="02020603050405020304" pitchFamily="18" charset="0"/>
              </a:rPr>
              <a:t>&gt; $data = "This 1234 is 56 an 12 efficient 988765432 toolkit"</a:t>
            </a:r>
          </a:p>
          <a:p>
            <a:pPr marL="0" indent="0">
              <a:lnSpc>
                <a:spcPct val="100000"/>
              </a:lnSpc>
              <a:spcBef>
                <a:spcPts val="0"/>
              </a:spcBef>
              <a:buNone/>
            </a:pPr>
            <a:r>
              <a:rPr lang="en-US" sz="1700" kern="100" dirty="0">
                <a:effectLst/>
                <a:latin typeface="Ubuntu" panose="020B0504030602030204" pitchFamily="34" charset="0"/>
                <a:ea typeface="Calibri" panose="020F0502020204030204" pitchFamily="34" charset="0"/>
                <a:cs typeface="Times New Roman" panose="02020603050405020304" pitchFamily="18" charset="0"/>
              </a:rPr>
              <a:t>&gt; $data -match '\d\d\d\d'</a:t>
            </a:r>
          </a:p>
          <a:p>
            <a:pPr marL="0" indent="0">
              <a:lnSpc>
                <a:spcPct val="100000"/>
              </a:lnSpc>
              <a:spcBef>
                <a:spcPts val="0"/>
              </a:spcBef>
              <a:buNone/>
            </a:pPr>
            <a:r>
              <a:rPr lang="en-US" sz="1700" dirty="0">
                <a:effectLst/>
                <a:latin typeface="Ubuntu" panose="020B0504030602030204" pitchFamily="34" charset="0"/>
                <a:ea typeface="Calibri" panose="020F0502020204030204" pitchFamily="34" charset="0"/>
                <a:cs typeface="Times New Roman" panose="02020603050405020304" pitchFamily="18" charset="0"/>
              </a:rPr>
              <a:t>True</a:t>
            </a:r>
            <a:endParaRPr lang="hu-HU" sz="1700" dirty="0">
              <a:effectLst/>
              <a:latin typeface="Ubuntu" panose="020B0504030602030204" pitchFamily="34" charset="0"/>
              <a:ea typeface="Calibri" panose="020F0502020204030204" pitchFamily="34" charset="0"/>
              <a:cs typeface="Times New Roman" panose="02020603050405020304" pitchFamily="18" charset="0"/>
            </a:endParaRPr>
          </a:p>
          <a:p>
            <a:pPr marL="0" indent="0">
              <a:lnSpc>
                <a:spcPct val="100000"/>
              </a:lnSpc>
              <a:spcBef>
                <a:spcPts val="0"/>
              </a:spcBef>
              <a:buNone/>
            </a:pPr>
            <a:endParaRPr lang="hu-HU" sz="1700" kern="100" dirty="0">
              <a:latin typeface="Ubuntu" panose="020B0504030602030204" pitchFamily="34" charset="0"/>
              <a:cs typeface="Times New Roman" panose="02020603050405020304" pitchFamily="18" charset="0"/>
            </a:endParaRPr>
          </a:p>
          <a:p>
            <a:pPr marL="0" indent="0">
              <a:lnSpc>
                <a:spcPct val="100000"/>
              </a:lnSpc>
              <a:spcBef>
                <a:spcPts val="0"/>
              </a:spcBef>
              <a:buNone/>
            </a:pPr>
            <a:r>
              <a:rPr lang="en-US" sz="1700" kern="100" dirty="0">
                <a:latin typeface="Ubuntu" panose="020B0504030602030204" pitchFamily="34" charset="0"/>
                <a:cs typeface="Times New Roman" panose="02020603050405020304" pitchFamily="18" charset="0"/>
              </a:rPr>
              <a:t>&gt; $test = "123 apple 12 pear 5 corn 8764 mango 234565"</a:t>
            </a:r>
          </a:p>
          <a:p>
            <a:pPr marL="0" indent="0">
              <a:lnSpc>
                <a:spcPct val="100000"/>
              </a:lnSpc>
              <a:spcBef>
                <a:spcPts val="0"/>
              </a:spcBef>
              <a:buNone/>
            </a:pPr>
            <a:r>
              <a:rPr lang="en-US" sz="1700" kern="100" dirty="0">
                <a:latin typeface="Ubuntu" panose="020B0504030602030204" pitchFamily="34" charset="0"/>
                <a:cs typeface="Times New Roman" panose="02020603050405020304" pitchFamily="18" charset="0"/>
              </a:rPr>
              <a:t>&gt; $match = select-string "\d{2,4}" -</a:t>
            </a:r>
            <a:r>
              <a:rPr lang="en-US" sz="1700" kern="100" dirty="0" err="1">
                <a:latin typeface="Ubuntu" panose="020B0504030602030204" pitchFamily="34" charset="0"/>
                <a:cs typeface="Times New Roman" panose="02020603050405020304" pitchFamily="18" charset="0"/>
              </a:rPr>
              <a:t>inputobject</a:t>
            </a:r>
            <a:r>
              <a:rPr lang="en-US" sz="1700" kern="100" dirty="0">
                <a:latin typeface="Ubuntu" panose="020B0504030602030204" pitchFamily="34" charset="0"/>
                <a:cs typeface="Times New Roman" panose="02020603050405020304" pitchFamily="18" charset="0"/>
              </a:rPr>
              <a:t> $test</a:t>
            </a:r>
          </a:p>
          <a:p>
            <a:pPr marL="0" indent="0">
              <a:lnSpc>
                <a:spcPct val="100000"/>
              </a:lnSpc>
              <a:spcBef>
                <a:spcPts val="0"/>
              </a:spcBef>
              <a:buNone/>
            </a:pPr>
            <a:r>
              <a:rPr lang="en-US" sz="1700" kern="100" dirty="0">
                <a:latin typeface="Ubuntu" panose="020B0504030602030204" pitchFamily="34" charset="0"/>
                <a:cs typeface="Times New Roman" panose="02020603050405020304" pitchFamily="18" charset="0"/>
              </a:rPr>
              <a:t>&gt; $</a:t>
            </a:r>
            <a:r>
              <a:rPr lang="en-US" sz="1700" kern="100" dirty="0" err="1">
                <a:latin typeface="Ubuntu" panose="020B0504030602030204" pitchFamily="34" charset="0"/>
                <a:cs typeface="Times New Roman" panose="02020603050405020304" pitchFamily="18" charset="0"/>
              </a:rPr>
              <a:t>match.Matches.Groups</a:t>
            </a:r>
            <a:r>
              <a:rPr lang="en-US" sz="1700" kern="100" dirty="0">
                <a:latin typeface="Ubuntu" panose="020B0504030602030204" pitchFamily="34" charset="0"/>
                <a:cs typeface="Times New Roman" panose="02020603050405020304" pitchFamily="18" charset="0"/>
              </a:rPr>
              <a:t>[0].value</a:t>
            </a:r>
          </a:p>
          <a:p>
            <a:pPr marL="0" indent="0">
              <a:lnSpc>
                <a:spcPct val="100000"/>
              </a:lnSpc>
              <a:spcBef>
                <a:spcPts val="0"/>
              </a:spcBef>
              <a:buNone/>
            </a:pPr>
            <a:r>
              <a:rPr lang="en-US" sz="1700" kern="100" dirty="0">
                <a:latin typeface="Ubuntu" panose="020B0504030602030204" pitchFamily="34" charset="0"/>
                <a:cs typeface="Times New Roman" panose="02020603050405020304" pitchFamily="18" charset="0"/>
              </a:rPr>
              <a:t>123</a:t>
            </a:r>
          </a:p>
        </p:txBody>
      </p:sp>
      <p:sp>
        <p:nvSpPr>
          <p:cNvPr id="4" name="Dátum helye 3">
            <a:extLst>
              <a:ext uri="{FF2B5EF4-FFF2-40B4-BE49-F238E27FC236}">
                <a16:creationId xmlns:a16="http://schemas.microsoft.com/office/drawing/2014/main" id="{A1CDAB68-1988-35AE-7EEB-4141A08FFC18}"/>
              </a:ext>
            </a:extLst>
          </p:cNvPr>
          <p:cNvSpPr>
            <a:spLocks noGrp="1"/>
          </p:cNvSpPr>
          <p:nvPr>
            <p:ph type="dt" sz="half" idx="10"/>
          </p:nvPr>
        </p:nvSpPr>
        <p:spPr/>
        <p:txBody>
          <a:bodyPr/>
          <a:lstStyle/>
          <a:p>
            <a:r>
              <a:rPr lang="en-US"/>
              <a:t>21.04.2023</a:t>
            </a:r>
          </a:p>
        </p:txBody>
      </p:sp>
      <p:sp>
        <p:nvSpPr>
          <p:cNvPr id="5" name="Élőláb helye 4">
            <a:extLst>
              <a:ext uri="{FF2B5EF4-FFF2-40B4-BE49-F238E27FC236}">
                <a16:creationId xmlns:a16="http://schemas.microsoft.com/office/drawing/2014/main" id="{5ACE16B2-9286-AF5A-A224-8E0AD9C75C15}"/>
              </a:ext>
            </a:extLst>
          </p:cNvPr>
          <p:cNvSpPr>
            <a:spLocks noGrp="1"/>
          </p:cNvSpPr>
          <p:nvPr>
            <p:ph type="ftr" sz="quarter" idx="11"/>
          </p:nvPr>
        </p:nvSpPr>
        <p:spPr/>
        <p:txBody>
          <a:bodyPr/>
          <a:lstStyle/>
          <a:p>
            <a:r>
              <a:rPr lang="en-GB"/>
              <a:t>Green Fox Academy - Lightning Talk</a:t>
            </a:r>
            <a:endParaRPr lang="en-US"/>
          </a:p>
        </p:txBody>
      </p:sp>
      <p:sp>
        <p:nvSpPr>
          <p:cNvPr id="6" name="Dia számának helye 5">
            <a:extLst>
              <a:ext uri="{FF2B5EF4-FFF2-40B4-BE49-F238E27FC236}">
                <a16:creationId xmlns:a16="http://schemas.microsoft.com/office/drawing/2014/main" id="{22816ED3-2D9D-4B96-08D7-85F123EE590A}"/>
              </a:ext>
            </a:extLst>
          </p:cNvPr>
          <p:cNvSpPr>
            <a:spLocks noGrp="1"/>
          </p:cNvSpPr>
          <p:nvPr>
            <p:ph type="sldNum" sz="quarter" idx="12"/>
          </p:nvPr>
        </p:nvSpPr>
        <p:spPr/>
        <p:txBody>
          <a:bodyPr/>
          <a:lstStyle/>
          <a:p>
            <a:fld id="{F6C7F79A-8878-4D8B-BAFD-DD1C79C7F8F9}" type="slidenum">
              <a:rPr lang="en-US" smtClean="0"/>
              <a:t>7</a:t>
            </a:fld>
            <a:endParaRPr lang="en-US"/>
          </a:p>
        </p:txBody>
      </p:sp>
    </p:spTree>
    <p:extLst>
      <p:ext uri="{BB962C8B-B14F-4D97-AF65-F5344CB8AC3E}">
        <p14:creationId xmlns:p14="http://schemas.microsoft.com/office/powerpoint/2010/main" val="1587189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t="-21000" b="-21000"/>
          </a:stretch>
        </a:blip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05200D6-569C-E202-9FDA-741B7C25A5DE}"/>
              </a:ext>
            </a:extLst>
          </p:cNvPr>
          <p:cNvSpPr>
            <a:spLocks noGrp="1"/>
          </p:cNvSpPr>
          <p:nvPr>
            <p:ph type="title"/>
          </p:nvPr>
        </p:nvSpPr>
        <p:spPr/>
        <p:txBody>
          <a:bodyPr/>
          <a:lstStyle/>
          <a:p>
            <a:r>
              <a:rPr lang="hu-HU" b="1" dirty="0"/>
              <a:t>5. </a:t>
            </a:r>
            <a:r>
              <a:rPr lang="hu-HU" b="1" dirty="0" err="1">
                <a:hlinkClick r:id="rId4" action="ppaction://hlinksldjump"/>
              </a:rPr>
              <a:t>RegExp</a:t>
            </a:r>
            <a:r>
              <a:rPr lang="hu-HU" b="1" dirty="0">
                <a:hlinkClick r:id="rId4" action="ppaction://hlinksldjump"/>
              </a:rPr>
              <a:t> </a:t>
            </a:r>
            <a:r>
              <a:rPr lang="hu-HU" b="1" dirty="0" err="1">
                <a:hlinkClick r:id="rId4" action="ppaction://hlinksldjump"/>
              </a:rPr>
              <a:t>integration</a:t>
            </a:r>
            <a:r>
              <a:rPr lang="hu-HU" b="1" dirty="0">
                <a:hlinkClick r:id="rId4" action="ppaction://hlinksldjump"/>
              </a:rPr>
              <a:t> in </a:t>
            </a:r>
            <a:r>
              <a:rPr lang="hu-HU" b="1" dirty="0" err="1">
                <a:hlinkClick r:id="rId4" action="ppaction://hlinksldjump"/>
              </a:rPr>
              <a:t>applications</a:t>
            </a:r>
            <a:r>
              <a:rPr lang="hu-HU" b="1" dirty="0">
                <a:hlinkClick r:id="rId4" action="ppaction://hlinksldjump"/>
              </a:rPr>
              <a:t> and </a:t>
            </a:r>
            <a:r>
              <a:rPr lang="hu-HU" b="1" dirty="0" err="1">
                <a:hlinkClick r:id="rId4" action="ppaction://hlinksldjump"/>
              </a:rPr>
              <a:t>programming</a:t>
            </a:r>
            <a:r>
              <a:rPr lang="hu-HU" b="1" dirty="0"/>
              <a:t> (2/2)</a:t>
            </a:r>
            <a:endParaRPr lang="en-US" dirty="0"/>
          </a:p>
        </p:txBody>
      </p:sp>
      <p:sp>
        <p:nvSpPr>
          <p:cNvPr id="3" name="Tartalom helye 2">
            <a:extLst>
              <a:ext uri="{FF2B5EF4-FFF2-40B4-BE49-F238E27FC236}">
                <a16:creationId xmlns:a16="http://schemas.microsoft.com/office/drawing/2014/main" id="{1A19B7DD-F56E-F964-8033-7ACBFA321F96}"/>
              </a:ext>
            </a:extLst>
          </p:cNvPr>
          <p:cNvSpPr>
            <a:spLocks noGrp="1"/>
          </p:cNvSpPr>
          <p:nvPr>
            <p:ph idx="1"/>
          </p:nvPr>
        </p:nvSpPr>
        <p:spPr/>
        <p:txBody>
          <a:bodyPr>
            <a:normAutofit lnSpcReduction="10000"/>
          </a:bodyPr>
          <a:lstStyle/>
          <a:p>
            <a:pPr marL="0" indent="0">
              <a:lnSpc>
                <a:spcPct val="120000"/>
              </a:lnSpc>
              <a:spcBef>
                <a:spcPts val="0"/>
              </a:spcBef>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hu-HU" sz="3300" b="1" kern="0" dirty="0">
                <a:effectLst/>
                <a:ea typeface="Times New Roman" panose="02020603050405020304" pitchFamily="18" charset="0"/>
                <a:cs typeface="Times New Roman" panose="02020603050405020304" pitchFamily="18" charset="0"/>
              </a:rPr>
              <a:t>Java</a:t>
            </a:r>
            <a:endParaRPr lang="hu-HU" sz="2600" b="1" kern="0" dirty="0">
              <a:effectLst/>
              <a:ea typeface="Times New Roman" panose="02020603050405020304" pitchFamily="18" charset="0"/>
              <a:cs typeface="Times New Roman" panose="02020603050405020304" pitchFamily="18" charset="0"/>
            </a:endParaRPr>
          </a:p>
          <a:p>
            <a:pPr marL="0" indent="0">
              <a:buNone/>
            </a:pPr>
            <a:r>
              <a:rPr lang="en-US" sz="1600" dirty="0">
                <a:solidFill>
                  <a:srgbClr val="0033B3"/>
                </a:solidFill>
                <a:effectLst/>
                <a:latin typeface="Liberation Mono" panose="02070409020205020404" pitchFamily="49" charset="0"/>
              </a:rPr>
              <a:t>import </a:t>
            </a:r>
            <a:r>
              <a:rPr lang="en-US" sz="1600" dirty="0" err="1">
                <a:solidFill>
                  <a:srgbClr val="000000"/>
                </a:solidFill>
                <a:effectLst/>
                <a:latin typeface="Liberation Mono" panose="02070409020205020404" pitchFamily="49" charset="0"/>
              </a:rPr>
              <a:t>java.util.regex.Matcher</a:t>
            </a:r>
            <a:r>
              <a:rPr lang="en-US" sz="1600" dirty="0">
                <a:solidFill>
                  <a:srgbClr val="080808"/>
                </a:solidFill>
                <a:effectLst/>
                <a:latin typeface="Liberation Mono" panose="02070409020205020404" pitchFamily="49" charset="0"/>
              </a:rPr>
              <a:t>;</a:t>
            </a:r>
            <a:br>
              <a:rPr lang="en-US" sz="1600" dirty="0">
                <a:solidFill>
                  <a:srgbClr val="080808"/>
                </a:solidFill>
                <a:effectLst/>
                <a:latin typeface="Liberation Mono" panose="02070409020205020404" pitchFamily="49" charset="0"/>
              </a:rPr>
            </a:br>
            <a:r>
              <a:rPr lang="en-US" sz="1600" dirty="0">
                <a:solidFill>
                  <a:srgbClr val="0033B3"/>
                </a:solidFill>
                <a:effectLst/>
                <a:latin typeface="Liberation Mono" panose="02070409020205020404" pitchFamily="49" charset="0"/>
              </a:rPr>
              <a:t>import </a:t>
            </a:r>
            <a:r>
              <a:rPr lang="en-US" sz="1600" dirty="0" err="1">
                <a:solidFill>
                  <a:srgbClr val="000000"/>
                </a:solidFill>
                <a:effectLst/>
                <a:latin typeface="Liberation Mono" panose="02070409020205020404" pitchFamily="49" charset="0"/>
              </a:rPr>
              <a:t>java.util.regex.Pattern</a:t>
            </a:r>
            <a:r>
              <a:rPr lang="en-US" sz="1600" dirty="0">
                <a:solidFill>
                  <a:srgbClr val="080808"/>
                </a:solidFill>
                <a:effectLst/>
                <a:latin typeface="Liberation Mono" panose="02070409020205020404" pitchFamily="49" charset="0"/>
              </a:rPr>
              <a:t>;</a:t>
            </a:r>
            <a:br>
              <a:rPr lang="en-US" sz="1600" dirty="0">
                <a:solidFill>
                  <a:srgbClr val="080808"/>
                </a:solidFill>
                <a:effectLst/>
                <a:latin typeface="Liberation Mono" panose="02070409020205020404" pitchFamily="49" charset="0"/>
              </a:rPr>
            </a:br>
            <a:br>
              <a:rPr lang="en-US" sz="1600" dirty="0">
                <a:solidFill>
                  <a:srgbClr val="080808"/>
                </a:solidFill>
                <a:effectLst/>
                <a:latin typeface="Liberation Mono" panose="02070409020205020404" pitchFamily="49" charset="0"/>
              </a:rPr>
            </a:br>
            <a:r>
              <a:rPr lang="en-US" sz="1600" dirty="0">
                <a:solidFill>
                  <a:srgbClr val="0033B3"/>
                </a:solidFill>
                <a:effectLst/>
                <a:latin typeface="Liberation Mono" panose="02070409020205020404" pitchFamily="49" charset="0"/>
              </a:rPr>
              <a:t>public class </a:t>
            </a:r>
            <a:r>
              <a:rPr lang="en-US" sz="1600" dirty="0">
                <a:solidFill>
                  <a:srgbClr val="000000"/>
                </a:solidFill>
                <a:effectLst/>
                <a:latin typeface="Liberation Mono" panose="02070409020205020404" pitchFamily="49" charset="0"/>
              </a:rPr>
              <a:t>Main </a:t>
            </a:r>
            <a:r>
              <a:rPr lang="en-US" sz="1600" dirty="0">
                <a:solidFill>
                  <a:srgbClr val="080808"/>
                </a:solidFill>
                <a:effectLst/>
                <a:latin typeface="Liberation Mono" panose="02070409020205020404" pitchFamily="49" charset="0"/>
              </a:rPr>
              <a:t>{</a:t>
            </a:r>
            <a:br>
              <a:rPr lang="en-US" sz="1600" dirty="0">
                <a:solidFill>
                  <a:srgbClr val="080808"/>
                </a:solidFill>
                <a:effectLst/>
                <a:latin typeface="Liberation Mono" panose="02070409020205020404" pitchFamily="49" charset="0"/>
              </a:rPr>
            </a:br>
            <a:r>
              <a:rPr lang="en-US" sz="1600" dirty="0">
                <a:solidFill>
                  <a:srgbClr val="080808"/>
                </a:solidFill>
                <a:effectLst/>
                <a:latin typeface="Liberation Mono" panose="02070409020205020404" pitchFamily="49" charset="0"/>
              </a:rPr>
              <a:t> </a:t>
            </a:r>
            <a:r>
              <a:rPr lang="en-US" sz="1600" dirty="0">
                <a:solidFill>
                  <a:srgbClr val="0033B3"/>
                </a:solidFill>
                <a:effectLst/>
                <a:latin typeface="Liberation Mono" panose="02070409020205020404" pitchFamily="49" charset="0"/>
              </a:rPr>
              <a:t>public static void </a:t>
            </a:r>
            <a:r>
              <a:rPr lang="en-US" sz="1600" dirty="0">
                <a:solidFill>
                  <a:srgbClr val="00627A"/>
                </a:solidFill>
                <a:effectLst/>
                <a:latin typeface="Liberation Mono" panose="02070409020205020404" pitchFamily="49" charset="0"/>
              </a:rPr>
              <a:t>main</a:t>
            </a:r>
            <a:r>
              <a:rPr lang="en-US" sz="1600" dirty="0">
                <a:solidFill>
                  <a:srgbClr val="080808"/>
                </a:solidFill>
                <a:effectLst/>
                <a:latin typeface="Liberation Mono" panose="02070409020205020404" pitchFamily="49" charset="0"/>
              </a:rPr>
              <a:t>(</a:t>
            </a:r>
            <a:r>
              <a:rPr lang="en-US" sz="1600" dirty="0">
                <a:solidFill>
                  <a:srgbClr val="000000"/>
                </a:solidFill>
                <a:effectLst/>
                <a:latin typeface="Liberation Mono" panose="02070409020205020404" pitchFamily="49" charset="0"/>
              </a:rPr>
              <a:t>String</a:t>
            </a:r>
            <a:r>
              <a:rPr lang="en-US" sz="1600" dirty="0">
                <a:solidFill>
                  <a:srgbClr val="080808"/>
                </a:solidFill>
                <a:effectLst/>
                <a:latin typeface="Liberation Mono" panose="02070409020205020404" pitchFamily="49" charset="0"/>
              </a:rPr>
              <a:t>[] </a:t>
            </a:r>
            <a:r>
              <a:rPr lang="en-US" sz="1600" dirty="0" err="1">
                <a:solidFill>
                  <a:srgbClr val="080808"/>
                </a:solidFill>
                <a:effectLst/>
                <a:latin typeface="Liberation Mono" panose="02070409020205020404" pitchFamily="49" charset="0"/>
              </a:rPr>
              <a:t>args</a:t>
            </a:r>
            <a:r>
              <a:rPr lang="en-US" sz="1600" dirty="0">
                <a:solidFill>
                  <a:srgbClr val="080808"/>
                </a:solidFill>
                <a:effectLst/>
                <a:latin typeface="Liberation Mono" panose="02070409020205020404" pitchFamily="49" charset="0"/>
              </a:rPr>
              <a:t>) {</a:t>
            </a:r>
            <a:br>
              <a:rPr lang="en-US" sz="1600" dirty="0">
                <a:solidFill>
                  <a:srgbClr val="080808"/>
                </a:solidFill>
                <a:effectLst/>
                <a:latin typeface="Liberation Mono" panose="02070409020205020404" pitchFamily="49" charset="0"/>
              </a:rPr>
            </a:br>
            <a:r>
              <a:rPr lang="en-US" sz="1600" dirty="0">
                <a:solidFill>
                  <a:srgbClr val="080808"/>
                </a:solidFill>
                <a:effectLst/>
                <a:latin typeface="Liberation Mono" panose="02070409020205020404" pitchFamily="49" charset="0"/>
              </a:rPr>
              <a:t> </a:t>
            </a:r>
            <a:r>
              <a:rPr lang="hu-HU" sz="1600" dirty="0">
                <a:solidFill>
                  <a:srgbClr val="080808"/>
                </a:solidFill>
                <a:effectLst/>
                <a:latin typeface="Liberation Mono" panose="02070409020205020404" pitchFamily="49" charset="0"/>
              </a:rPr>
              <a:t> </a:t>
            </a:r>
            <a:r>
              <a:rPr lang="en-US" sz="1600" dirty="0">
                <a:solidFill>
                  <a:srgbClr val="000000"/>
                </a:solidFill>
                <a:effectLst/>
                <a:latin typeface="Liberation Mono" panose="02070409020205020404" pitchFamily="49" charset="0"/>
              </a:rPr>
              <a:t>Pattern </a:t>
            </a:r>
            <a:r>
              <a:rPr lang="en-US" sz="1600" dirty="0" err="1">
                <a:solidFill>
                  <a:srgbClr val="000000"/>
                </a:solidFill>
                <a:effectLst/>
                <a:latin typeface="Liberation Mono" panose="02070409020205020404" pitchFamily="49" charset="0"/>
              </a:rPr>
              <a:t>pattern</a:t>
            </a:r>
            <a:r>
              <a:rPr lang="en-US" sz="1600" dirty="0">
                <a:solidFill>
                  <a:srgbClr val="000000"/>
                </a:solidFill>
                <a:effectLst/>
                <a:latin typeface="Liberation Mono" panose="02070409020205020404" pitchFamily="49" charset="0"/>
              </a:rPr>
              <a:t> </a:t>
            </a:r>
            <a:r>
              <a:rPr lang="en-US" sz="1600" dirty="0">
                <a:solidFill>
                  <a:srgbClr val="080808"/>
                </a:solidFill>
                <a:effectLst/>
                <a:latin typeface="Liberation Mono" panose="02070409020205020404" pitchFamily="49" charset="0"/>
              </a:rPr>
              <a:t>= </a:t>
            </a:r>
            <a:r>
              <a:rPr lang="en-US" sz="1600" dirty="0" err="1">
                <a:solidFill>
                  <a:srgbClr val="000000"/>
                </a:solidFill>
                <a:effectLst/>
                <a:latin typeface="Liberation Mono" panose="02070409020205020404" pitchFamily="49" charset="0"/>
              </a:rPr>
              <a:t>Pattern</a:t>
            </a:r>
            <a:r>
              <a:rPr lang="en-US" sz="1600" dirty="0" err="1">
                <a:solidFill>
                  <a:srgbClr val="080808"/>
                </a:solidFill>
                <a:effectLst/>
                <a:latin typeface="Liberation Mono" panose="02070409020205020404" pitchFamily="49" charset="0"/>
              </a:rPr>
              <a:t>.</a:t>
            </a:r>
            <a:r>
              <a:rPr lang="en-US" sz="1600" i="1" dirty="0" err="1">
                <a:solidFill>
                  <a:srgbClr val="080808"/>
                </a:solidFill>
                <a:effectLst/>
                <a:latin typeface="Liberation Mono" panose="02070409020205020404" pitchFamily="49" charset="0"/>
              </a:rPr>
              <a:t>compile</a:t>
            </a:r>
            <a:r>
              <a:rPr lang="en-US" sz="1600" dirty="0">
                <a:solidFill>
                  <a:srgbClr val="080808"/>
                </a:solidFill>
                <a:effectLst/>
                <a:latin typeface="Liberation Mono" panose="02070409020205020404" pitchFamily="49" charset="0"/>
              </a:rPr>
              <a:t>(</a:t>
            </a:r>
            <a:r>
              <a:rPr lang="en-US" sz="1600" dirty="0">
                <a:solidFill>
                  <a:srgbClr val="067D17"/>
                </a:solidFill>
                <a:effectLst/>
                <a:latin typeface="Liberation Mono" panose="02070409020205020404" pitchFamily="49" charset="0"/>
              </a:rPr>
              <a:t>"</a:t>
            </a:r>
            <a:r>
              <a:rPr lang="en-US" sz="1600" dirty="0" err="1">
                <a:solidFill>
                  <a:srgbClr val="067D17"/>
                </a:solidFill>
                <a:effectLst/>
                <a:latin typeface="Liberation Mono" panose="02070409020205020404" pitchFamily="49" charset="0"/>
              </a:rPr>
              <a:t>o.+n.+to</a:t>
            </a:r>
            <a:r>
              <a:rPr lang="en-US" sz="1600" dirty="0">
                <a:solidFill>
                  <a:srgbClr val="067D17"/>
                </a:solidFill>
                <a:effectLst/>
                <a:latin typeface="Liberation Mono" panose="02070409020205020404" pitchFamily="49" charset="0"/>
              </a:rPr>
              <a:t>"</a:t>
            </a:r>
            <a:r>
              <a:rPr lang="en-US" sz="1600" dirty="0">
                <a:solidFill>
                  <a:srgbClr val="080808"/>
                </a:solidFill>
                <a:effectLst/>
                <a:latin typeface="Liberation Mono" panose="02070409020205020404" pitchFamily="49" charset="0"/>
              </a:rPr>
              <a:t>, </a:t>
            </a:r>
            <a:r>
              <a:rPr lang="en-US" sz="1600" dirty="0" err="1">
                <a:solidFill>
                  <a:srgbClr val="000000"/>
                </a:solidFill>
                <a:effectLst/>
                <a:latin typeface="Liberation Mono" panose="02070409020205020404" pitchFamily="49" charset="0"/>
              </a:rPr>
              <a:t>Pattern</a:t>
            </a:r>
            <a:r>
              <a:rPr lang="en-US" sz="1600" dirty="0" err="1">
                <a:solidFill>
                  <a:srgbClr val="080808"/>
                </a:solidFill>
                <a:effectLst/>
                <a:latin typeface="Liberation Mono" panose="02070409020205020404" pitchFamily="49" charset="0"/>
              </a:rPr>
              <a:t>.</a:t>
            </a:r>
            <a:r>
              <a:rPr lang="en-US" sz="1600" i="1" dirty="0" err="1">
                <a:solidFill>
                  <a:srgbClr val="871094"/>
                </a:solidFill>
                <a:effectLst/>
                <a:latin typeface="Liberation Mono" panose="02070409020205020404" pitchFamily="49" charset="0"/>
              </a:rPr>
              <a:t>CASE_INSENSITIVE</a:t>
            </a:r>
            <a:r>
              <a:rPr lang="en-US" sz="1600" dirty="0">
                <a:solidFill>
                  <a:srgbClr val="080808"/>
                </a:solidFill>
                <a:effectLst/>
                <a:latin typeface="Liberation Mono" panose="02070409020205020404" pitchFamily="49" charset="0"/>
              </a:rPr>
              <a:t>);</a:t>
            </a:r>
            <a:br>
              <a:rPr lang="en-US" sz="1600" dirty="0">
                <a:solidFill>
                  <a:srgbClr val="080808"/>
                </a:solidFill>
                <a:effectLst/>
                <a:latin typeface="Liberation Mono" panose="02070409020205020404" pitchFamily="49" charset="0"/>
              </a:rPr>
            </a:br>
            <a:r>
              <a:rPr lang="en-US" sz="1600" dirty="0">
                <a:solidFill>
                  <a:srgbClr val="080808"/>
                </a:solidFill>
                <a:effectLst/>
                <a:latin typeface="Liberation Mono" panose="02070409020205020404" pitchFamily="49" charset="0"/>
              </a:rPr>
              <a:t>  </a:t>
            </a:r>
            <a:r>
              <a:rPr lang="en-US" sz="1600" dirty="0">
                <a:solidFill>
                  <a:srgbClr val="000000"/>
                </a:solidFill>
                <a:effectLst/>
                <a:latin typeface="Liberation Mono" panose="02070409020205020404" pitchFamily="49" charset="0"/>
              </a:rPr>
              <a:t>Matcher matcher </a:t>
            </a:r>
            <a:r>
              <a:rPr lang="en-US" sz="1600" dirty="0">
                <a:solidFill>
                  <a:srgbClr val="080808"/>
                </a:solidFill>
                <a:effectLst/>
                <a:latin typeface="Liberation Mono" panose="02070409020205020404" pitchFamily="49" charset="0"/>
              </a:rPr>
              <a:t>= </a:t>
            </a:r>
            <a:r>
              <a:rPr lang="en-US" sz="1600" dirty="0" err="1">
                <a:solidFill>
                  <a:srgbClr val="000000"/>
                </a:solidFill>
                <a:effectLst/>
                <a:highlight>
                  <a:srgbClr val="FF00FF"/>
                </a:highlight>
                <a:latin typeface="Liberation Mono" panose="02070409020205020404" pitchFamily="49" charset="0"/>
              </a:rPr>
              <a:t>pattern</a:t>
            </a:r>
            <a:r>
              <a:rPr lang="en-US" sz="1600" dirty="0" err="1">
                <a:solidFill>
                  <a:srgbClr val="080808"/>
                </a:solidFill>
                <a:effectLst/>
                <a:highlight>
                  <a:srgbClr val="FF00FF"/>
                </a:highlight>
                <a:latin typeface="Liberation Mono" panose="02070409020205020404" pitchFamily="49" charset="0"/>
              </a:rPr>
              <a:t>.matcher</a:t>
            </a:r>
            <a:r>
              <a:rPr lang="en-US" sz="1600" dirty="0">
                <a:solidFill>
                  <a:srgbClr val="080808"/>
                </a:solidFill>
                <a:effectLst/>
                <a:latin typeface="Liberation Mono" panose="02070409020205020404" pitchFamily="49" charset="0"/>
              </a:rPr>
              <a:t>(</a:t>
            </a:r>
            <a:r>
              <a:rPr lang="en-US" sz="1600" dirty="0">
                <a:solidFill>
                  <a:srgbClr val="067D17"/>
                </a:solidFill>
                <a:effectLst/>
                <a:latin typeface="Liberation Mono" panose="02070409020205020404" pitchFamily="49" charset="0"/>
              </a:rPr>
              <a:t>"To be or not to </a:t>
            </a:r>
            <a:r>
              <a:rPr lang="en-US" sz="1600" dirty="0" err="1">
                <a:solidFill>
                  <a:srgbClr val="067D17"/>
                </a:solidFill>
                <a:effectLst/>
                <a:latin typeface="Liberation Mono" panose="02070409020205020404" pitchFamily="49" charset="0"/>
              </a:rPr>
              <a:t>be,that</a:t>
            </a:r>
            <a:r>
              <a:rPr lang="en-US" sz="1600" dirty="0">
                <a:solidFill>
                  <a:srgbClr val="067D17"/>
                </a:solidFill>
                <a:effectLst/>
                <a:latin typeface="Liberation Mono" panose="02070409020205020404" pitchFamily="49" charset="0"/>
              </a:rPr>
              <a:t> is the question."</a:t>
            </a:r>
            <a:r>
              <a:rPr lang="en-US" sz="1600" dirty="0">
                <a:solidFill>
                  <a:srgbClr val="080808"/>
                </a:solidFill>
                <a:effectLst/>
                <a:latin typeface="Liberation Mono" panose="02070409020205020404" pitchFamily="49" charset="0"/>
              </a:rPr>
              <a:t>);</a:t>
            </a:r>
            <a:br>
              <a:rPr lang="en-US" sz="1600" dirty="0">
                <a:solidFill>
                  <a:srgbClr val="080808"/>
                </a:solidFill>
                <a:effectLst/>
                <a:latin typeface="Liberation Mono" panose="02070409020205020404" pitchFamily="49" charset="0"/>
              </a:rPr>
            </a:br>
            <a:r>
              <a:rPr lang="en-US" sz="1600" dirty="0">
                <a:solidFill>
                  <a:srgbClr val="080808"/>
                </a:solidFill>
                <a:effectLst/>
                <a:latin typeface="Liberation Mono" panose="02070409020205020404" pitchFamily="49" charset="0"/>
              </a:rPr>
              <a:t>  </a:t>
            </a:r>
            <a:r>
              <a:rPr lang="en-US" sz="1600" dirty="0" err="1">
                <a:solidFill>
                  <a:srgbClr val="0033B3"/>
                </a:solidFill>
                <a:effectLst/>
                <a:latin typeface="Liberation Mono" panose="02070409020205020404" pitchFamily="49" charset="0"/>
              </a:rPr>
              <a:t>boolean</a:t>
            </a:r>
            <a:r>
              <a:rPr lang="en-US" sz="1600" dirty="0">
                <a:solidFill>
                  <a:srgbClr val="0033B3"/>
                </a:solidFill>
                <a:effectLst/>
                <a:latin typeface="Liberation Mono" panose="02070409020205020404" pitchFamily="49" charset="0"/>
              </a:rPr>
              <a:t> </a:t>
            </a:r>
            <a:r>
              <a:rPr lang="en-US" sz="1600" dirty="0" err="1">
                <a:solidFill>
                  <a:srgbClr val="000000"/>
                </a:solidFill>
                <a:effectLst/>
                <a:latin typeface="Liberation Mono" panose="02070409020205020404" pitchFamily="49" charset="0"/>
              </a:rPr>
              <a:t>matchFound</a:t>
            </a:r>
            <a:r>
              <a:rPr lang="en-US" sz="1600" dirty="0">
                <a:solidFill>
                  <a:srgbClr val="000000"/>
                </a:solidFill>
                <a:effectLst/>
                <a:latin typeface="Liberation Mono" panose="02070409020205020404" pitchFamily="49" charset="0"/>
              </a:rPr>
              <a:t> </a:t>
            </a:r>
            <a:r>
              <a:rPr lang="en-US" sz="1600" dirty="0">
                <a:solidFill>
                  <a:srgbClr val="080808"/>
                </a:solidFill>
                <a:effectLst/>
                <a:latin typeface="Liberation Mono" panose="02070409020205020404" pitchFamily="49" charset="0"/>
              </a:rPr>
              <a:t>= </a:t>
            </a:r>
            <a:r>
              <a:rPr lang="en-US" sz="1600" dirty="0" err="1">
                <a:solidFill>
                  <a:srgbClr val="000000"/>
                </a:solidFill>
                <a:effectLst/>
                <a:highlight>
                  <a:srgbClr val="00FFFF"/>
                </a:highlight>
                <a:latin typeface="Liberation Mono" panose="02070409020205020404" pitchFamily="49" charset="0"/>
              </a:rPr>
              <a:t>matcher</a:t>
            </a:r>
            <a:r>
              <a:rPr lang="en-US" sz="1600" dirty="0" err="1">
                <a:solidFill>
                  <a:srgbClr val="080808"/>
                </a:solidFill>
                <a:effectLst/>
                <a:highlight>
                  <a:srgbClr val="00FFFF"/>
                </a:highlight>
                <a:latin typeface="Liberation Mono" panose="02070409020205020404" pitchFamily="49" charset="0"/>
              </a:rPr>
              <a:t>.find</a:t>
            </a:r>
            <a:r>
              <a:rPr lang="en-US" sz="1600" dirty="0">
                <a:solidFill>
                  <a:srgbClr val="080808"/>
                </a:solidFill>
                <a:effectLst/>
                <a:highlight>
                  <a:srgbClr val="00FFFF"/>
                </a:highlight>
                <a:latin typeface="Liberation Mono" panose="02070409020205020404" pitchFamily="49" charset="0"/>
              </a:rPr>
              <a:t>()</a:t>
            </a:r>
            <a:r>
              <a:rPr lang="en-US" sz="1600" dirty="0">
                <a:solidFill>
                  <a:srgbClr val="080808"/>
                </a:solidFill>
                <a:effectLst/>
                <a:latin typeface="Liberation Mono" panose="02070409020205020404" pitchFamily="49" charset="0"/>
              </a:rPr>
              <a:t>;</a:t>
            </a:r>
            <a:br>
              <a:rPr lang="en-US" sz="1600" dirty="0">
                <a:solidFill>
                  <a:srgbClr val="080808"/>
                </a:solidFill>
                <a:effectLst/>
                <a:latin typeface="Liberation Mono" panose="02070409020205020404" pitchFamily="49" charset="0"/>
              </a:rPr>
            </a:br>
            <a:r>
              <a:rPr lang="en-US" sz="1600" dirty="0">
                <a:solidFill>
                  <a:srgbClr val="080808"/>
                </a:solidFill>
                <a:effectLst/>
                <a:latin typeface="Liberation Mono" panose="02070409020205020404" pitchFamily="49" charset="0"/>
              </a:rPr>
              <a:t>  </a:t>
            </a:r>
            <a:r>
              <a:rPr lang="en-US" sz="1600" dirty="0" err="1">
                <a:solidFill>
                  <a:srgbClr val="000000"/>
                </a:solidFill>
                <a:effectLst/>
                <a:latin typeface="Liberation Mono" panose="02070409020205020404" pitchFamily="49" charset="0"/>
              </a:rPr>
              <a:t>System</a:t>
            </a:r>
            <a:r>
              <a:rPr lang="en-US" sz="1600" dirty="0" err="1">
                <a:solidFill>
                  <a:srgbClr val="080808"/>
                </a:solidFill>
                <a:effectLst/>
                <a:latin typeface="Liberation Mono" panose="02070409020205020404" pitchFamily="49" charset="0"/>
              </a:rPr>
              <a:t>.</a:t>
            </a:r>
            <a:r>
              <a:rPr lang="en-US" sz="1600" i="1" dirty="0" err="1">
                <a:solidFill>
                  <a:srgbClr val="871094"/>
                </a:solidFill>
                <a:effectLst/>
                <a:latin typeface="Liberation Mono" panose="02070409020205020404" pitchFamily="49" charset="0"/>
              </a:rPr>
              <a:t>out</a:t>
            </a:r>
            <a:r>
              <a:rPr lang="en-US" sz="1600" dirty="0" err="1">
                <a:solidFill>
                  <a:srgbClr val="080808"/>
                </a:solidFill>
                <a:effectLst/>
                <a:latin typeface="Liberation Mono" panose="02070409020205020404" pitchFamily="49" charset="0"/>
              </a:rPr>
              <a:t>.println</a:t>
            </a:r>
            <a:r>
              <a:rPr lang="en-US" sz="1600" dirty="0">
                <a:solidFill>
                  <a:srgbClr val="080808"/>
                </a:solidFill>
                <a:effectLst/>
                <a:latin typeface="Liberation Mono" panose="02070409020205020404" pitchFamily="49" charset="0"/>
              </a:rPr>
              <a:t>(</a:t>
            </a:r>
            <a:r>
              <a:rPr lang="en-US" sz="1600" dirty="0">
                <a:solidFill>
                  <a:srgbClr val="067D17"/>
                </a:solidFill>
                <a:effectLst/>
                <a:latin typeface="Liberation Mono" panose="02070409020205020404" pitchFamily="49" charset="0"/>
              </a:rPr>
              <a:t>"Match found: " </a:t>
            </a:r>
            <a:r>
              <a:rPr lang="en-US" sz="1600" dirty="0">
                <a:solidFill>
                  <a:srgbClr val="080808"/>
                </a:solidFill>
                <a:effectLst/>
                <a:latin typeface="Liberation Mono" panose="02070409020205020404" pitchFamily="49" charset="0"/>
              </a:rPr>
              <a:t>+ </a:t>
            </a:r>
            <a:r>
              <a:rPr lang="en-US" sz="1600" dirty="0" err="1">
                <a:solidFill>
                  <a:srgbClr val="000000"/>
                </a:solidFill>
                <a:effectLst/>
                <a:latin typeface="Liberation Mono" panose="02070409020205020404" pitchFamily="49" charset="0"/>
              </a:rPr>
              <a:t>matchFound</a:t>
            </a:r>
            <a:r>
              <a:rPr lang="en-US" sz="1600" dirty="0">
                <a:solidFill>
                  <a:srgbClr val="080808"/>
                </a:solidFill>
                <a:effectLst/>
                <a:latin typeface="Liberation Mono" panose="02070409020205020404" pitchFamily="49" charset="0"/>
              </a:rPr>
              <a:t>);</a:t>
            </a:r>
            <a:br>
              <a:rPr lang="en-US" sz="1600" dirty="0">
                <a:solidFill>
                  <a:srgbClr val="080808"/>
                </a:solidFill>
                <a:effectLst/>
                <a:latin typeface="Liberation Mono" panose="02070409020205020404" pitchFamily="49" charset="0"/>
              </a:rPr>
            </a:br>
            <a:r>
              <a:rPr lang="en-US" sz="1600" dirty="0">
                <a:solidFill>
                  <a:srgbClr val="080808"/>
                </a:solidFill>
                <a:effectLst/>
                <a:latin typeface="Liberation Mono" panose="02070409020205020404" pitchFamily="49" charset="0"/>
              </a:rPr>
              <a:t>  </a:t>
            </a:r>
            <a:r>
              <a:rPr lang="en-US" sz="1600" i="1" dirty="0">
                <a:solidFill>
                  <a:srgbClr val="8C8C8C"/>
                </a:solidFill>
                <a:effectLst/>
                <a:latin typeface="Liberation Mono" panose="02070409020205020404" pitchFamily="49" charset="0"/>
              </a:rPr>
              <a:t>//Match found: true</a:t>
            </a:r>
            <a:br>
              <a:rPr lang="en-US" sz="1600" i="1" dirty="0">
                <a:solidFill>
                  <a:srgbClr val="8C8C8C"/>
                </a:solidFill>
                <a:effectLst/>
                <a:latin typeface="Liberation Mono" panose="02070409020205020404" pitchFamily="49" charset="0"/>
              </a:rPr>
            </a:br>
            <a:r>
              <a:rPr lang="en-US" sz="1600" i="1" dirty="0">
                <a:solidFill>
                  <a:srgbClr val="8C8C8C"/>
                </a:solidFill>
                <a:effectLst/>
                <a:latin typeface="Liberation Mono" panose="02070409020205020404" pitchFamily="49" charset="0"/>
              </a:rPr>
              <a:t>  </a:t>
            </a:r>
            <a:r>
              <a:rPr lang="en-US" sz="1600" dirty="0" err="1">
                <a:solidFill>
                  <a:srgbClr val="000000"/>
                </a:solidFill>
                <a:effectLst/>
                <a:latin typeface="Liberation Mono" panose="02070409020205020404" pitchFamily="49" charset="0"/>
              </a:rPr>
              <a:t>System</a:t>
            </a:r>
            <a:r>
              <a:rPr lang="en-US" sz="1600" dirty="0" err="1">
                <a:solidFill>
                  <a:srgbClr val="080808"/>
                </a:solidFill>
                <a:effectLst/>
                <a:latin typeface="Liberation Mono" panose="02070409020205020404" pitchFamily="49" charset="0"/>
              </a:rPr>
              <a:t>.</a:t>
            </a:r>
            <a:r>
              <a:rPr lang="en-US" sz="1600" i="1" dirty="0" err="1">
                <a:solidFill>
                  <a:srgbClr val="871094"/>
                </a:solidFill>
                <a:effectLst/>
                <a:latin typeface="Liberation Mono" panose="02070409020205020404" pitchFamily="49" charset="0"/>
              </a:rPr>
              <a:t>out</a:t>
            </a:r>
            <a:r>
              <a:rPr lang="en-US" sz="1600" dirty="0" err="1">
                <a:solidFill>
                  <a:srgbClr val="080808"/>
                </a:solidFill>
                <a:effectLst/>
                <a:latin typeface="Liberation Mono" panose="02070409020205020404" pitchFamily="49" charset="0"/>
              </a:rPr>
              <a:t>.println</a:t>
            </a:r>
            <a:r>
              <a:rPr lang="en-US" sz="1600" dirty="0">
                <a:solidFill>
                  <a:srgbClr val="080808"/>
                </a:solidFill>
                <a:effectLst/>
                <a:latin typeface="Liberation Mono" panose="02070409020205020404" pitchFamily="49" charset="0"/>
              </a:rPr>
              <a:t>(</a:t>
            </a:r>
            <a:r>
              <a:rPr lang="en-US" sz="1600" dirty="0">
                <a:solidFill>
                  <a:srgbClr val="067D17"/>
                </a:solidFill>
                <a:effectLst/>
                <a:latin typeface="Liberation Mono" panose="02070409020205020404" pitchFamily="49" charset="0"/>
              </a:rPr>
              <a:t>"Match at index [" </a:t>
            </a:r>
            <a:r>
              <a:rPr lang="en-US" sz="1600" dirty="0">
                <a:solidFill>
                  <a:srgbClr val="080808"/>
                </a:solidFill>
                <a:effectLst/>
                <a:latin typeface="Liberation Mono" panose="02070409020205020404" pitchFamily="49" charset="0"/>
              </a:rPr>
              <a:t>+ </a:t>
            </a:r>
            <a:r>
              <a:rPr lang="en-US" sz="1600" dirty="0" err="1">
                <a:solidFill>
                  <a:srgbClr val="000000"/>
                </a:solidFill>
                <a:effectLst/>
                <a:highlight>
                  <a:srgbClr val="00FF00"/>
                </a:highlight>
                <a:latin typeface="Liberation Mono" panose="02070409020205020404" pitchFamily="49" charset="0"/>
              </a:rPr>
              <a:t>matcher</a:t>
            </a:r>
            <a:r>
              <a:rPr lang="en-US" sz="1600" dirty="0" err="1">
                <a:solidFill>
                  <a:srgbClr val="080808"/>
                </a:solidFill>
                <a:effectLst/>
                <a:highlight>
                  <a:srgbClr val="00FF00"/>
                </a:highlight>
                <a:latin typeface="Liberation Mono" panose="02070409020205020404" pitchFamily="49" charset="0"/>
              </a:rPr>
              <a:t>.start</a:t>
            </a:r>
            <a:r>
              <a:rPr lang="en-US" sz="1600" dirty="0">
                <a:solidFill>
                  <a:srgbClr val="080808"/>
                </a:solidFill>
                <a:effectLst/>
                <a:highlight>
                  <a:srgbClr val="00FF00"/>
                </a:highlight>
                <a:latin typeface="Liberation Mono" panose="02070409020205020404" pitchFamily="49" charset="0"/>
              </a:rPr>
              <a:t>()</a:t>
            </a:r>
            <a:r>
              <a:rPr lang="en-US" sz="1600" dirty="0">
                <a:solidFill>
                  <a:srgbClr val="080808"/>
                </a:solidFill>
                <a:effectLst/>
                <a:latin typeface="Liberation Mono" panose="02070409020205020404" pitchFamily="49" charset="0"/>
              </a:rPr>
              <a:t> + </a:t>
            </a:r>
            <a:r>
              <a:rPr lang="en-US" sz="1600" dirty="0">
                <a:solidFill>
                  <a:srgbClr val="067D17"/>
                </a:solidFill>
                <a:effectLst/>
                <a:latin typeface="Liberation Mono" panose="02070409020205020404" pitchFamily="49" charset="0"/>
              </a:rPr>
              <a:t>", " </a:t>
            </a:r>
            <a:r>
              <a:rPr lang="en-US" sz="1600" dirty="0">
                <a:solidFill>
                  <a:srgbClr val="080808"/>
                </a:solidFill>
                <a:effectLst/>
                <a:latin typeface="Liberation Mono" panose="02070409020205020404" pitchFamily="49" charset="0"/>
              </a:rPr>
              <a:t>+ </a:t>
            </a:r>
            <a:r>
              <a:rPr lang="en-US" sz="1600" dirty="0" err="1">
                <a:solidFill>
                  <a:srgbClr val="000000"/>
                </a:solidFill>
                <a:effectLst/>
                <a:highlight>
                  <a:srgbClr val="00FF00"/>
                </a:highlight>
                <a:latin typeface="Liberation Mono" panose="02070409020205020404" pitchFamily="49" charset="0"/>
              </a:rPr>
              <a:t>matcher</a:t>
            </a:r>
            <a:r>
              <a:rPr lang="en-US" sz="1600" dirty="0" err="1">
                <a:solidFill>
                  <a:srgbClr val="080808"/>
                </a:solidFill>
                <a:effectLst/>
                <a:highlight>
                  <a:srgbClr val="00FF00"/>
                </a:highlight>
                <a:latin typeface="Liberation Mono" panose="02070409020205020404" pitchFamily="49" charset="0"/>
              </a:rPr>
              <a:t>.end</a:t>
            </a:r>
            <a:r>
              <a:rPr lang="en-US" sz="1600" dirty="0">
                <a:solidFill>
                  <a:srgbClr val="080808"/>
                </a:solidFill>
                <a:effectLst/>
                <a:highlight>
                  <a:srgbClr val="00FF00"/>
                </a:highlight>
                <a:latin typeface="Liberation Mono" panose="02070409020205020404" pitchFamily="49" charset="0"/>
              </a:rPr>
              <a:t>()</a:t>
            </a:r>
            <a:r>
              <a:rPr lang="en-US" sz="1600" dirty="0">
                <a:solidFill>
                  <a:srgbClr val="080808"/>
                </a:solidFill>
                <a:effectLst/>
                <a:latin typeface="Liberation Mono" panose="02070409020205020404" pitchFamily="49" charset="0"/>
              </a:rPr>
              <a:t> + </a:t>
            </a:r>
            <a:r>
              <a:rPr lang="en-US" sz="1600" dirty="0">
                <a:solidFill>
                  <a:srgbClr val="067D17"/>
                </a:solidFill>
                <a:effectLst/>
                <a:latin typeface="Liberation Mono" panose="02070409020205020404" pitchFamily="49" charset="0"/>
              </a:rPr>
              <a:t>"]"</a:t>
            </a:r>
            <a:r>
              <a:rPr lang="en-US" sz="1600" dirty="0">
                <a:solidFill>
                  <a:srgbClr val="080808"/>
                </a:solidFill>
                <a:effectLst/>
                <a:latin typeface="Liberation Mono" panose="02070409020205020404" pitchFamily="49" charset="0"/>
              </a:rPr>
              <a:t>);</a:t>
            </a:r>
            <a:br>
              <a:rPr lang="en-US" sz="1600" dirty="0">
                <a:solidFill>
                  <a:srgbClr val="080808"/>
                </a:solidFill>
                <a:effectLst/>
                <a:latin typeface="Liberation Mono" panose="02070409020205020404" pitchFamily="49" charset="0"/>
              </a:rPr>
            </a:br>
            <a:r>
              <a:rPr lang="en-US" sz="1600" dirty="0">
                <a:solidFill>
                  <a:srgbClr val="080808"/>
                </a:solidFill>
                <a:effectLst/>
                <a:latin typeface="Liberation Mono" panose="02070409020205020404" pitchFamily="49" charset="0"/>
              </a:rPr>
              <a:t>  </a:t>
            </a:r>
            <a:r>
              <a:rPr lang="en-US" sz="1600" i="1" dirty="0">
                <a:solidFill>
                  <a:srgbClr val="8C8C8C"/>
                </a:solidFill>
                <a:effectLst/>
                <a:latin typeface="Liberation Mono" panose="02070409020205020404" pitchFamily="49" charset="0"/>
              </a:rPr>
              <a:t>//Match at index [1, 15)</a:t>
            </a:r>
            <a:br>
              <a:rPr lang="en-US" sz="1600" i="1" dirty="0">
                <a:solidFill>
                  <a:srgbClr val="8C8C8C"/>
                </a:solidFill>
                <a:effectLst/>
                <a:latin typeface="Liberation Mono" panose="02070409020205020404" pitchFamily="49" charset="0"/>
              </a:rPr>
            </a:br>
            <a:r>
              <a:rPr lang="en-US" sz="1600" i="1" dirty="0">
                <a:solidFill>
                  <a:srgbClr val="8C8C8C"/>
                </a:solidFill>
                <a:effectLst/>
                <a:latin typeface="Liberation Mono" panose="02070409020205020404" pitchFamily="49" charset="0"/>
              </a:rPr>
              <a:t>  </a:t>
            </a:r>
            <a:r>
              <a:rPr lang="en-US" sz="1600" dirty="0" err="1">
                <a:solidFill>
                  <a:srgbClr val="000000"/>
                </a:solidFill>
                <a:effectLst/>
                <a:latin typeface="Liberation Mono" panose="02070409020205020404" pitchFamily="49" charset="0"/>
              </a:rPr>
              <a:t>System</a:t>
            </a:r>
            <a:r>
              <a:rPr lang="en-US" sz="1600" dirty="0" err="1">
                <a:solidFill>
                  <a:srgbClr val="080808"/>
                </a:solidFill>
                <a:effectLst/>
                <a:latin typeface="Liberation Mono" panose="02070409020205020404" pitchFamily="49" charset="0"/>
              </a:rPr>
              <a:t>.</a:t>
            </a:r>
            <a:r>
              <a:rPr lang="en-US" sz="1600" i="1" dirty="0" err="1">
                <a:solidFill>
                  <a:srgbClr val="871094"/>
                </a:solidFill>
                <a:effectLst/>
                <a:latin typeface="Liberation Mono" panose="02070409020205020404" pitchFamily="49" charset="0"/>
              </a:rPr>
              <a:t>out</a:t>
            </a:r>
            <a:r>
              <a:rPr lang="en-US" sz="1600" dirty="0" err="1">
                <a:solidFill>
                  <a:srgbClr val="080808"/>
                </a:solidFill>
                <a:effectLst/>
                <a:latin typeface="Liberation Mono" panose="02070409020205020404" pitchFamily="49" charset="0"/>
              </a:rPr>
              <a:t>.println</a:t>
            </a:r>
            <a:r>
              <a:rPr lang="en-US" sz="1600" dirty="0">
                <a:solidFill>
                  <a:srgbClr val="080808"/>
                </a:solidFill>
                <a:effectLst/>
                <a:latin typeface="Liberation Mono" panose="02070409020205020404" pitchFamily="49" charset="0"/>
              </a:rPr>
              <a:t>(</a:t>
            </a:r>
            <a:r>
              <a:rPr lang="en-US" sz="1600" dirty="0">
                <a:solidFill>
                  <a:srgbClr val="067D17"/>
                </a:solidFill>
                <a:effectLst/>
                <a:latin typeface="Liberation Mono" panose="02070409020205020404" pitchFamily="49" charset="0"/>
              </a:rPr>
              <a:t>"Match: " </a:t>
            </a:r>
            <a:r>
              <a:rPr lang="en-US" sz="1600" dirty="0">
                <a:solidFill>
                  <a:srgbClr val="080808"/>
                </a:solidFill>
                <a:effectLst/>
                <a:latin typeface="Liberation Mono" panose="02070409020205020404" pitchFamily="49" charset="0"/>
              </a:rPr>
              <a:t>+ </a:t>
            </a:r>
            <a:r>
              <a:rPr lang="en-US" sz="1600" dirty="0" err="1">
                <a:solidFill>
                  <a:srgbClr val="000000"/>
                </a:solidFill>
                <a:effectLst/>
                <a:highlight>
                  <a:srgbClr val="FFFF00"/>
                </a:highlight>
                <a:latin typeface="Liberation Mono" panose="02070409020205020404" pitchFamily="49" charset="0"/>
              </a:rPr>
              <a:t>matcher</a:t>
            </a:r>
            <a:r>
              <a:rPr lang="en-US" sz="1600" dirty="0" err="1">
                <a:solidFill>
                  <a:srgbClr val="080808"/>
                </a:solidFill>
                <a:effectLst/>
                <a:highlight>
                  <a:srgbClr val="FFFF00"/>
                </a:highlight>
                <a:latin typeface="Liberation Mono" panose="02070409020205020404" pitchFamily="49" charset="0"/>
              </a:rPr>
              <a:t>.group</a:t>
            </a:r>
            <a:r>
              <a:rPr lang="en-US" sz="1600" dirty="0">
                <a:solidFill>
                  <a:srgbClr val="080808"/>
                </a:solidFill>
                <a:effectLst/>
                <a:highlight>
                  <a:srgbClr val="FFFF00"/>
                </a:highlight>
                <a:latin typeface="Liberation Mono" panose="02070409020205020404" pitchFamily="49" charset="0"/>
              </a:rPr>
              <a:t>()</a:t>
            </a:r>
            <a:r>
              <a:rPr lang="en-US" sz="1600" dirty="0">
                <a:solidFill>
                  <a:srgbClr val="080808"/>
                </a:solidFill>
                <a:effectLst/>
                <a:latin typeface="Liberation Mono" panose="02070409020205020404" pitchFamily="49" charset="0"/>
              </a:rPr>
              <a:t>);</a:t>
            </a:r>
            <a:br>
              <a:rPr lang="en-US" sz="1600" dirty="0">
                <a:solidFill>
                  <a:srgbClr val="080808"/>
                </a:solidFill>
                <a:effectLst/>
                <a:latin typeface="Liberation Mono" panose="02070409020205020404" pitchFamily="49" charset="0"/>
              </a:rPr>
            </a:br>
            <a:r>
              <a:rPr lang="en-US" sz="1600" dirty="0">
                <a:solidFill>
                  <a:srgbClr val="080808"/>
                </a:solidFill>
                <a:effectLst/>
                <a:latin typeface="Liberation Mono" panose="02070409020205020404" pitchFamily="49" charset="0"/>
              </a:rPr>
              <a:t>  </a:t>
            </a:r>
            <a:r>
              <a:rPr lang="en-US" sz="1600" i="1" dirty="0">
                <a:solidFill>
                  <a:srgbClr val="8C8C8C"/>
                </a:solidFill>
                <a:effectLst/>
                <a:latin typeface="Liberation Mono" panose="02070409020205020404" pitchFamily="49" charset="0"/>
              </a:rPr>
              <a:t>//Match: o be or not to</a:t>
            </a:r>
            <a:br>
              <a:rPr lang="en-US" sz="1600" i="1" dirty="0">
                <a:solidFill>
                  <a:srgbClr val="8C8C8C"/>
                </a:solidFill>
                <a:effectLst/>
                <a:latin typeface="Liberation Mono" panose="02070409020205020404" pitchFamily="49" charset="0"/>
              </a:rPr>
            </a:br>
            <a:r>
              <a:rPr lang="en-US" sz="1600" i="1" dirty="0">
                <a:solidFill>
                  <a:srgbClr val="8C8C8C"/>
                </a:solidFill>
                <a:effectLst/>
                <a:latin typeface="Liberation Mono" panose="02070409020205020404" pitchFamily="49" charset="0"/>
              </a:rPr>
              <a:t> </a:t>
            </a:r>
            <a:r>
              <a:rPr lang="en-US" sz="1600" dirty="0">
                <a:solidFill>
                  <a:srgbClr val="080808"/>
                </a:solidFill>
                <a:effectLst/>
                <a:latin typeface="Liberation Mono" panose="02070409020205020404" pitchFamily="49" charset="0"/>
              </a:rPr>
              <a:t>}</a:t>
            </a:r>
            <a:br>
              <a:rPr lang="en-US" sz="1600" dirty="0">
                <a:solidFill>
                  <a:srgbClr val="080808"/>
                </a:solidFill>
                <a:effectLst/>
                <a:latin typeface="Liberation Mono" panose="02070409020205020404" pitchFamily="49" charset="0"/>
              </a:rPr>
            </a:br>
            <a:r>
              <a:rPr lang="en-US" sz="1600" dirty="0">
                <a:solidFill>
                  <a:srgbClr val="080808"/>
                </a:solidFill>
                <a:effectLst/>
                <a:latin typeface="Liberation Mono" panose="02070409020205020404" pitchFamily="49" charset="0"/>
              </a:rPr>
              <a:t>}</a:t>
            </a:r>
          </a:p>
        </p:txBody>
      </p:sp>
      <p:sp>
        <p:nvSpPr>
          <p:cNvPr id="4" name="Dátum helye 3">
            <a:extLst>
              <a:ext uri="{FF2B5EF4-FFF2-40B4-BE49-F238E27FC236}">
                <a16:creationId xmlns:a16="http://schemas.microsoft.com/office/drawing/2014/main" id="{F315ED3A-69DE-EED5-5F39-FBE24238440E}"/>
              </a:ext>
            </a:extLst>
          </p:cNvPr>
          <p:cNvSpPr>
            <a:spLocks noGrp="1"/>
          </p:cNvSpPr>
          <p:nvPr>
            <p:ph type="dt" sz="half" idx="10"/>
          </p:nvPr>
        </p:nvSpPr>
        <p:spPr/>
        <p:txBody>
          <a:bodyPr/>
          <a:lstStyle/>
          <a:p>
            <a:r>
              <a:rPr lang="en-US"/>
              <a:t>21.04.2023</a:t>
            </a:r>
          </a:p>
        </p:txBody>
      </p:sp>
      <p:sp>
        <p:nvSpPr>
          <p:cNvPr id="5" name="Élőláb helye 4">
            <a:extLst>
              <a:ext uri="{FF2B5EF4-FFF2-40B4-BE49-F238E27FC236}">
                <a16:creationId xmlns:a16="http://schemas.microsoft.com/office/drawing/2014/main" id="{36ECCD4F-F8C0-11EE-F67A-65A24440036F}"/>
              </a:ext>
            </a:extLst>
          </p:cNvPr>
          <p:cNvSpPr>
            <a:spLocks noGrp="1"/>
          </p:cNvSpPr>
          <p:nvPr>
            <p:ph type="ftr" sz="quarter" idx="11"/>
          </p:nvPr>
        </p:nvSpPr>
        <p:spPr/>
        <p:txBody>
          <a:bodyPr/>
          <a:lstStyle/>
          <a:p>
            <a:r>
              <a:rPr lang="en-GB"/>
              <a:t>Green Fox Academy - Lightning Talk</a:t>
            </a:r>
            <a:endParaRPr lang="en-US"/>
          </a:p>
        </p:txBody>
      </p:sp>
      <p:sp>
        <p:nvSpPr>
          <p:cNvPr id="6" name="Dia számának helye 5">
            <a:extLst>
              <a:ext uri="{FF2B5EF4-FFF2-40B4-BE49-F238E27FC236}">
                <a16:creationId xmlns:a16="http://schemas.microsoft.com/office/drawing/2014/main" id="{BCE7CBE6-9E0F-5E05-75D1-CEC7908D3EFF}"/>
              </a:ext>
            </a:extLst>
          </p:cNvPr>
          <p:cNvSpPr>
            <a:spLocks noGrp="1"/>
          </p:cNvSpPr>
          <p:nvPr>
            <p:ph type="sldNum" sz="quarter" idx="12"/>
          </p:nvPr>
        </p:nvSpPr>
        <p:spPr/>
        <p:txBody>
          <a:bodyPr/>
          <a:lstStyle/>
          <a:p>
            <a:fld id="{F6C7F79A-8878-4D8B-BAFD-DD1C79C7F8F9}" type="slidenum">
              <a:rPr lang="en-US" smtClean="0"/>
              <a:t>8</a:t>
            </a:fld>
            <a:endParaRPr lang="en-US"/>
          </a:p>
        </p:txBody>
      </p:sp>
    </p:spTree>
    <p:extLst>
      <p:ext uri="{BB962C8B-B14F-4D97-AF65-F5344CB8AC3E}">
        <p14:creationId xmlns:p14="http://schemas.microsoft.com/office/powerpoint/2010/main" val="3057204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
            <a:lum/>
          </a:blip>
          <a:srcRect/>
          <a:stretch>
            <a:fillRect t="-39000" b="-39000"/>
          </a:stretch>
        </a:blip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C0B0AF4-2448-4CDC-AFB9-917F59965425}"/>
              </a:ext>
            </a:extLst>
          </p:cNvPr>
          <p:cNvSpPr>
            <a:spLocks noGrp="1"/>
          </p:cNvSpPr>
          <p:nvPr>
            <p:ph type="title"/>
          </p:nvPr>
        </p:nvSpPr>
        <p:spPr>
          <a:xfrm>
            <a:off x="839788" y="44257"/>
            <a:ext cx="10515600" cy="823913"/>
          </a:xfrm>
        </p:spPr>
        <p:txBody>
          <a:bodyPr/>
          <a:lstStyle/>
          <a:p>
            <a:r>
              <a:rPr lang="hu-HU" b="1" dirty="0"/>
              <a:t>6. </a:t>
            </a:r>
            <a:r>
              <a:rPr lang="hu-HU" b="1" dirty="0" err="1">
                <a:hlinkClick r:id="rId4" action="ppaction://hlinksldjump"/>
              </a:rPr>
              <a:t>Personal</a:t>
            </a:r>
            <a:r>
              <a:rPr lang="hu-HU" b="1" dirty="0">
                <a:hlinkClick r:id="rId4" action="ppaction://hlinksldjump"/>
              </a:rPr>
              <a:t> </a:t>
            </a:r>
            <a:r>
              <a:rPr lang="hu-HU" b="1" dirty="0" err="1">
                <a:hlinkClick r:id="rId4" action="ppaction://hlinksldjump"/>
              </a:rPr>
              <a:t>experience</a:t>
            </a:r>
            <a:endParaRPr lang="en-US" b="1" dirty="0"/>
          </a:p>
        </p:txBody>
      </p:sp>
      <p:sp>
        <p:nvSpPr>
          <p:cNvPr id="7" name="Szöveg helye 6">
            <a:extLst>
              <a:ext uri="{FF2B5EF4-FFF2-40B4-BE49-F238E27FC236}">
                <a16:creationId xmlns:a16="http://schemas.microsoft.com/office/drawing/2014/main" id="{19BE8572-6B7E-2F4B-9A78-B534B491703E}"/>
              </a:ext>
            </a:extLst>
          </p:cNvPr>
          <p:cNvSpPr>
            <a:spLocks noGrp="1"/>
          </p:cNvSpPr>
          <p:nvPr>
            <p:ph type="body" idx="1"/>
          </p:nvPr>
        </p:nvSpPr>
        <p:spPr>
          <a:xfrm>
            <a:off x="870357" y="742825"/>
            <a:ext cx="5157787" cy="562513"/>
          </a:xfrm>
        </p:spPr>
        <p:txBody>
          <a:bodyPr>
            <a:normAutofit fontScale="92500" lnSpcReduction="20000"/>
          </a:bodyPr>
          <a:lstStyle/>
          <a:p>
            <a:r>
              <a:rPr lang="hu-HU" sz="3200" dirty="0" err="1"/>
              <a:t>Personal</a:t>
            </a:r>
            <a:r>
              <a:rPr lang="hu-HU" sz="3200" dirty="0"/>
              <a:t> </a:t>
            </a:r>
            <a:r>
              <a:rPr lang="hu-HU" sz="3200" dirty="0" err="1"/>
              <a:t>use</a:t>
            </a:r>
            <a:endParaRPr lang="en-US" dirty="0"/>
          </a:p>
        </p:txBody>
      </p:sp>
      <p:sp>
        <p:nvSpPr>
          <p:cNvPr id="8" name="Szöveg helye 7">
            <a:extLst>
              <a:ext uri="{FF2B5EF4-FFF2-40B4-BE49-F238E27FC236}">
                <a16:creationId xmlns:a16="http://schemas.microsoft.com/office/drawing/2014/main" id="{9B71C894-4763-B1F5-4FD2-DC0B46C70DD0}"/>
              </a:ext>
            </a:extLst>
          </p:cNvPr>
          <p:cNvSpPr>
            <a:spLocks noGrp="1"/>
          </p:cNvSpPr>
          <p:nvPr>
            <p:ph type="body" sz="quarter" idx="3"/>
          </p:nvPr>
        </p:nvSpPr>
        <p:spPr>
          <a:xfrm>
            <a:off x="6395267" y="792768"/>
            <a:ext cx="5183188" cy="462625"/>
          </a:xfrm>
        </p:spPr>
        <p:txBody>
          <a:bodyPr>
            <a:normAutofit fontScale="92500" lnSpcReduction="20000"/>
          </a:bodyPr>
          <a:lstStyle/>
          <a:p>
            <a:r>
              <a:rPr lang="hu-HU" sz="3200" dirty="0" err="1"/>
              <a:t>Pros</a:t>
            </a:r>
            <a:r>
              <a:rPr lang="hu-HU" sz="3200" dirty="0"/>
              <a:t> and Cons</a:t>
            </a:r>
            <a:endParaRPr lang="en-US" sz="3200" dirty="0"/>
          </a:p>
        </p:txBody>
      </p:sp>
      <p:sp>
        <p:nvSpPr>
          <p:cNvPr id="4" name="Dátum helye 3">
            <a:extLst>
              <a:ext uri="{FF2B5EF4-FFF2-40B4-BE49-F238E27FC236}">
                <a16:creationId xmlns:a16="http://schemas.microsoft.com/office/drawing/2014/main" id="{EA1F50D6-4B07-31ED-F683-45688655D7D1}"/>
              </a:ext>
            </a:extLst>
          </p:cNvPr>
          <p:cNvSpPr>
            <a:spLocks noGrp="1"/>
          </p:cNvSpPr>
          <p:nvPr>
            <p:ph type="dt" sz="half" idx="10"/>
          </p:nvPr>
        </p:nvSpPr>
        <p:spPr/>
        <p:txBody>
          <a:bodyPr/>
          <a:lstStyle/>
          <a:p>
            <a:r>
              <a:rPr lang="en-US"/>
              <a:t>21.04.2023</a:t>
            </a:r>
          </a:p>
        </p:txBody>
      </p:sp>
      <p:sp>
        <p:nvSpPr>
          <p:cNvPr id="5" name="Élőláb helye 4">
            <a:extLst>
              <a:ext uri="{FF2B5EF4-FFF2-40B4-BE49-F238E27FC236}">
                <a16:creationId xmlns:a16="http://schemas.microsoft.com/office/drawing/2014/main" id="{0E873C3E-B3D0-8494-9934-61CABD885669}"/>
              </a:ext>
            </a:extLst>
          </p:cNvPr>
          <p:cNvSpPr>
            <a:spLocks noGrp="1"/>
          </p:cNvSpPr>
          <p:nvPr>
            <p:ph type="ftr" sz="quarter" idx="11"/>
          </p:nvPr>
        </p:nvSpPr>
        <p:spPr/>
        <p:txBody>
          <a:bodyPr/>
          <a:lstStyle/>
          <a:p>
            <a:r>
              <a:rPr lang="en-GB"/>
              <a:t>Green Fox Academy - Lightning Talk</a:t>
            </a:r>
            <a:endParaRPr lang="en-US"/>
          </a:p>
        </p:txBody>
      </p:sp>
      <p:sp>
        <p:nvSpPr>
          <p:cNvPr id="6" name="Dia számának helye 5">
            <a:extLst>
              <a:ext uri="{FF2B5EF4-FFF2-40B4-BE49-F238E27FC236}">
                <a16:creationId xmlns:a16="http://schemas.microsoft.com/office/drawing/2014/main" id="{539DAB28-F270-F873-A30B-D557BF0D0EA8}"/>
              </a:ext>
            </a:extLst>
          </p:cNvPr>
          <p:cNvSpPr>
            <a:spLocks noGrp="1"/>
          </p:cNvSpPr>
          <p:nvPr>
            <p:ph type="sldNum" sz="quarter" idx="12"/>
          </p:nvPr>
        </p:nvSpPr>
        <p:spPr/>
        <p:txBody>
          <a:bodyPr/>
          <a:lstStyle/>
          <a:p>
            <a:fld id="{F6C7F79A-8878-4D8B-BAFD-DD1C79C7F8F9}" type="slidenum">
              <a:rPr lang="en-US" smtClean="0"/>
              <a:t>9</a:t>
            </a:fld>
            <a:endParaRPr lang="en-US"/>
          </a:p>
        </p:txBody>
      </p:sp>
      <p:pic>
        <p:nvPicPr>
          <p:cNvPr id="10" name="Kép 9" descr="A képen kültéri, ég, repülőgép, közlekedés látható&#10;&#10;Automatikusan generált leírás">
            <a:extLst>
              <a:ext uri="{FF2B5EF4-FFF2-40B4-BE49-F238E27FC236}">
                <a16:creationId xmlns:a16="http://schemas.microsoft.com/office/drawing/2014/main" id="{C97C2ADC-28D3-5843-DF2E-CF77E3FB2C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5906" y="1255393"/>
            <a:ext cx="1758615" cy="1117167"/>
          </a:xfrm>
          <a:prstGeom prst="rect">
            <a:avLst/>
          </a:prstGeom>
        </p:spPr>
      </p:pic>
      <p:pic>
        <p:nvPicPr>
          <p:cNvPr id="11" name="Tartalom helye 10" descr="A képen kék látható&#10;&#10;Automatikusan generált leírás">
            <a:extLst>
              <a:ext uri="{FF2B5EF4-FFF2-40B4-BE49-F238E27FC236}">
                <a16:creationId xmlns:a16="http://schemas.microsoft.com/office/drawing/2014/main" id="{FF0B4D95-246C-C6C2-A4FC-70917BF70908}"/>
              </a:ext>
            </a:extLst>
          </p:cNvPr>
          <p:cNvPicPr>
            <a:picLocks noGrp="1" noChangeAspect="1"/>
          </p:cNvPicPr>
          <p:nvPr>
            <p:ph sz="half" idx="2"/>
          </p:nvPr>
        </p:nvPicPr>
        <p:blipFill>
          <a:blip r:embed="rId6">
            <a:extLst>
              <a:ext uri="{28A0092B-C50C-407E-A947-70E740481C1C}">
                <a14:useLocalDpi xmlns:a14="http://schemas.microsoft.com/office/drawing/2010/main" val="0"/>
              </a:ext>
            </a:extLst>
          </a:blip>
          <a:stretch>
            <a:fillRect/>
          </a:stretch>
        </p:blipFill>
        <p:spPr>
          <a:xfrm>
            <a:off x="985905" y="2446355"/>
            <a:ext cx="1920186" cy="1440139"/>
          </a:xfrm>
          <a:prstGeom prst="rect">
            <a:avLst/>
          </a:prstGeom>
        </p:spPr>
      </p:pic>
      <p:pic>
        <p:nvPicPr>
          <p:cNvPr id="12" name="Kép 11" descr="A képen szöveg, hírlap látható&#10;&#10;Automatikusan generált leírás">
            <a:extLst>
              <a:ext uri="{FF2B5EF4-FFF2-40B4-BE49-F238E27FC236}">
                <a16:creationId xmlns:a16="http://schemas.microsoft.com/office/drawing/2014/main" id="{3AB07E6C-C3F4-ECD1-4213-8E85594FA0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3700" y="2463790"/>
            <a:ext cx="2684348" cy="1422704"/>
          </a:xfrm>
          <a:prstGeom prst="rect">
            <a:avLst/>
          </a:prstGeom>
        </p:spPr>
      </p:pic>
      <p:pic>
        <p:nvPicPr>
          <p:cNvPr id="13" name="Kép 12" descr="A képen levél látható&#10;&#10;Automatikusan generált leírás">
            <a:extLst>
              <a:ext uri="{FF2B5EF4-FFF2-40B4-BE49-F238E27FC236}">
                <a16:creationId xmlns:a16="http://schemas.microsoft.com/office/drawing/2014/main" id="{027FD4DC-65F0-6CAB-D8CF-DE8ACCCF694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7765" y="4006489"/>
            <a:ext cx="3631369" cy="2300263"/>
          </a:xfrm>
          <a:prstGeom prst="rect">
            <a:avLst/>
          </a:prstGeom>
        </p:spPr>
      </p:pic>
      <p:pic>
        <p:nvPicPr>
          <p:cNvPr id="14" name="Tartalom helye 13">
            <a:extLst>
              <a:ext uri="{FF2B5EF4-FFF2-40B4-BE49-F238E27FC236}">
                <a16:creationId xmlns:a16="http://schemas.microsoft.com/office/drawing/2014/main" id="{F1F19A7A-2052-6DD0-6727-D1B977E3E730}"/>
              </a:ext>
            </a:extLst>
          </p:cNvPr>
          <p:cNvPicPr>
            <a:picLocks noGrp="1" noChangeAspect="1"/>
          </p:cNvPicPr>
          <p:nvPr>
            <p:ph sz="quarter" idx="4"/>
          </p:nvPr>
        </p:nvPicPr>
        <p:blipFill>
          <a:blip r:embed="rId9"/>
          <a:stretch>
            <a:fillRect/>
          </a:stretch>
        </p:blipFill>
        <p:spPr>
          <a:xfrm>
            <a:off x="6512668" y="1273142"/>
            <a:ext cx="1758615" cy="1505317"/>
          </a:xfrm>
          <a:prstGeom prst="rect">
            <a:avLst/>
          </a:prstGeom>
        </p:spPr>
      </p:pic>
      <p:pic>
        <p:nvPicPr>
          <p:cNvPr id="15" name="Kép 14">
            <a:extLst>
              <a:ext uri="{FF2B5EF4-FFF2-40B4-BE49-F238E27FC236}">
                <a16:creationId xmlns:a16="http://schemas.microsoft.com/office/drawing/2014/main" id="{1088B766-255D-7E0D-8D73-93335C45C5A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491650" y="1305338"/>
            <a:ext cx="1473121" cy="1473121"/>
          </a:xfrm>
          <a:prstGeom prst="rect">
            <a:avLst/>
          </a:prstGeom>
        </p:spPr>
      </p:pic>
      <p:pic>
        <p:nvPicPr>
          <p:cNvPr id="16" name="Kép 15">
            <a:extLst>
              <a:ext uri="{FF2B5EF4-FFF2-40B4-BE49-F238E27FC236}">
                <a16:creationId xmlns:a16="http://schemas.microsoft.com/office/drawing/2014/main" id="{290CE7BF-F243-F222-FA11-FCEA150EA1C3}"/>
              </a:ext>
            </a:extLst>
          </p:cNvPr>
          <p:cNvPicPr>
            <a:picLocks noChangeAspect="1"/>
          </p:cNvPicPr>
          <p:nvPr/>
        </p:nvPicPr>
        <p:blipFill>
          <a:blip r:embed="rId11"/>
          <a:stretch>
            <a:fillRect/>
          </a:stretch>
        </p:blipFill>
        <p:spPr>
          <a:xfrm>
            <a:off x="6491287" y="2858064"/>
            <a:ext cx="3324225" cy="1371600"/>
          </a:xfrm>
          <a:prstGeom prst="rect">
            <a:avLst/>
          </a:prstGeom>
        </p:spPr>
      </p:pic>
      <p:pic>
        <p:nvPicPr>
          <p:cNvPr id="18" name="Kép 17">
            <a:extLst>
              <a:ext uri="{FF2B5EF4-FFF2-40B4-BE49-F238E27FC236}">
                <a16:creationId xmlns:a16="http://schemas.microsoft.com/office/drawing/2014/main" id="{62D5767E-A179-4B87-04F4-F39C714F0CE7}"/>
              </a:ext>
            </a:extLst>
          </p:cNvPr>
          <p:cNvPicPr>
            <a:picLocks noChangeAspect="1"/>
          </p:cNvPicPr>
          <p:nvPr/>
        </p:nvPicPr>
        <p:blipFill>
          <a:blip r:embed="rId12"/>
          <a:stretch>
            <a:fillRect/>
          </a:stretch>
        </p:blipFill>
        <p:spPr>
          <a:xfrm>
            <a:off x="6491287" y="4279262"/>
            <a:ext cx="2899502" cy="1933001"/>
          </a:xfrm>
          <a:prstGeom prst="rect">
            <a:avLst/>
          </a:prstGeom>
        </p:spPr>
      </p:pic>
    </p:spTree>
    <p:extLst>
      <p:ext uri="{BB962C8B-B14F-4D97-AF65-F5344CB8AC3E}">
        <p14:creationId xmlns:p14="http://schemas.microsoft.com/office/powerpoint/2010/main" val="701869302"/>
      </p:ext>
    </p:extLst>
  </p:cSld>
  <p:clrMapOvr>
    <a:masterClrMapping/>
  </p:clrMapOvr>
</p:sld>
</file>

<file path=ppt/theme/theme1.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1740</TotalTime>
  <Words>2874</Words>
  <Application>Microsoft Office PowerPoint</Application>
  <PresentationFormat>Szélesvásznú</PresentationFormat>
  <Paragraphs>332</Paragraphs>
  <Slides>17</Slides>
  <Notes>11</Notes>
  <HiddenSlides>0</HiddenSlides>
  <MMClips>0</MMClips>
  <ScaleCrop>false</ScaleCrop>
  <HeadingPairs>
    <vt:vector size="6" baseType="variant">
      <vt:variant>
        <vt:lpstr>Használt betűtípusok</vt:lpstr>
      </vt:variant>
      <vt:variant>
        <vt:i4>5</vt:i4>
      </vt:variant>
      <vt:variant>
        <vt:lpstr>Téma</vt:lpstr>
      </vt:variant>
      <vt:variant>
        <vt:i4>1</vt:i4>
      </vt:variant>
      <vt:variant>
        <vt:lpstr>Diacímek</vt:lpstr>
      </vt:variant>
      <vt:variant>
        <vt:i4>17</vt:i4>
      </vt:variant>
    </vt:vector>
  </HeadingPairs>
  <TitlesOfParts>
    <vt:vector size="23" baseType="lpstr">
      <vt:lpstr>Arial</vt:lpstr>
      <vt:lpstr>Calibri</vt:lpstr>
      <vt:lpstr>Calibri Light</vt:lpstr>
      <vt:lpstr>Liberation Mono</vt:lpstr>
      <vt:lpstr>Ubuntu</vt:lpstr>
      <vt:lpstr>Office-téma</vt:lpstr>
      <vt:lpstr>Regular Expressions A string to find another string</vt:lpstr>
      <vt:lpstr>CONTENTS</vt:lpstr>
      <vt:lpstr>1. Introduction</vt:lpstr>
      <vt:lpstr>2. History, design</vt:lpstr>
      <vt:lpstr>3. Syntax</vt:lpstr>
      <vt:lpstr>4. Code examples</vt:lpstr>
      <vt:lpstr>5. RegExp integration in applications and programming (1/2)</vt:lpstr>
      <vt:lpstr>5. RegExp integration in applications and programming (2/2)</vt:lpstr>
      <vt:lpstr>6. Personal experience</vt:lpstr>
      <vt:lpstr>7. Education tools (1/3)</vt:lpstr>
      <vt:lpstr>7. Education tools (2/3)</vt:lpstr>
      <vt:lpstr>7. Education tools (3/3)</vt:lpstr>
      <vt:lpstr>8. Resources (1/3)</vt:lpstr>
      <vt:lpstr>8. Resources (2/3)</vt:lpstr>
      <vt:lpstr>8. Resources (3/3)</vt:lpstr>
      <vt:lpstr>9. Summary</vt:lpstr>
      <vt:lpstr>PowerPoint-bemutató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Regular Expressions</dc:title>
  <dc:creator>Miklós Csuvár</dc:creator>
  <cp:lastModifiedBy>Miklós Csuvár</cp:lastModifiedBy>
  <cp:revision>80</cp:revision>
  <dcterms:created xsi:type="dcterms:W3CDTF">2023-04-15T07:51:40Z</dcterms:created>
  <dcterms:modified xsi:type="dcterms:W3CDTF">2023-04-21T02:36:24Z</dcterms:modified>
</cp:coreProperties>
</file>